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336" r:id="rId3"/>
    <p:sldId id="345" r:id="rId4"/>
    <p:sldId id="320" r:id="rId5"/>
    <p:sldId id="334" r:id="rId6"/>
    <p:sldId id="328" r:id="rId7"/>
    <p:sldId id="342" r:id="rId8"/>
    <p:sldId id="343" r:id="rId9"/>
    <p:sldId id="344" r:id="rId10"/>
    <p:sldId id="329" r:id="rId11"/>
    <p:sldId id="340" r:id="rId12"/>
    <p:sldId id="341" r:id="rId13"/>
    <p:sldId id="330" r:id="rId14"/>
    <p:sldId id="339" r:id="rId15"/>
    <p:sldId id="346" r:id="rId16"/>
    <p:sldId id="348" r:id="rId17"/>
    <p:sldId id="332" r:id="rId18"/>
    <p:sldId id="337" r:id="rId19"/>
    <p:sldId id="331" r:id="rId20"/>
    <p:sldId id="338" r:id="rId21"/>
    <p:sldId id="347" r:id="rId22"/>
    <p:sldId id="349" r:id="rId23"/>
  </p:sldIdLst>
  <p:sldSz cx="6858000" cy="12192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21" autoAdjust="0"/>
    <p:restoredTop sz="87476" autoAdjust="0"/>
  </p:normalViewPr>
  <p:slideViewPr>
    <p:cSldViewPr snapToGrid="0">
      <p:cViewPr varScale="1">
        <p:scale>
          <a:sx n="61" d="100"/>
          <a:sy n="61" d="100"/>
        </p:scale>
        <p:origin x="336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F469DDEE-96D6-446A-B9D7-B2C2CDB1E546}" type="datetimeFigureOut">
              <a:rPr lang="en-NZ" smtClean="0"/>
              <a:t>29/07/2026</a:t>
            </a:fld>
            <a:endParaRPr lang="en-NZ"/>
          </a:p>
        </p:txBody>
      </p:sp>
      <p:sp>
        <p:nvSpPr>
          <p:cNvPr id="4" name="Slide Image Placeholder 3"/>
          <p:cNvSpPr>
            <a:spLocks noGrp="1" noRot="1" noChangeAspect="1"/>
          </p:cNvSpPr>
          <p:nvPr>
            <p:ph type="sldImg" idx="2"/>
          </p:nvPr>
        </p:nvSpPr>
        <p:spPr>
          <a:xfrm>
            <a:off x="2460625" y="1243013"/>
            <a:ext cx="1885950" cy="3354387"/>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3EE283FC-12F9-4A84-9995-C2957506D9C3}" type="slidenum">
              <a:rPr lang="en-NZ" smtClean="0"/>
              <a:t>‹#›</a:t>
            </a:fld>
            <a:endParaRPr lang="en-NZ"/>
          </a:p>
        </p:txBody>
      </p:sp>
    </p:spTree>
    <p:extLst>
      <p:ext uri="{BB962C8B-B14F-4D97-AF65-F5344CB8AC3E}">
        <p14:creationId xmlns:p14="http://schemas.microsoft.com/office/powerpoint/2010/main" val="844795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3EE283FC-12F9-4A84-9995-C2957506D9C3}" type="slidenum">
              <a:rPr lang="en-NZ" smtClean="0"/>
              <a:t>1</a:t>
            </a:fld>
            <a:endParaRPr lang="en-NZ"/>
          </a:p>
        </p:txBody>
      </p:sp>
    </p:spTree>
    <p:extLst>
      <p:ext uri="{BB962C8B-B14F-4D97-AF65-F5344CB8AC3E}">
        <p14:creationId xmlns:p14="http://schemas.microsoft.com/office/powerpoint/2010/main" val="269819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16881C2A-6898-4170-8DDD-66DFEA3A794A}" type="slidenum">
              <a:rPr lang="en-NZ" smtClean="0"/>
              <a:t>10</a:t>
            </a:fld>
            <a:endParaRPr lang="en-NZ"/>
          </a:p>
        </p:txBody>
      </p:sp>
    </p:spTree>
    <p:extLst>
      <p:ext uri="{BB962C8B-B14F-4D97-AF65-F5344CB8AC3E}">
        <p14:creationId xmlns:p14="http://schemas.microsoft.com/office/powerpoint/2010/main" val="2872809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3EE283FC-12F9-4A84-9995-C2957506D9C3}" type="slidenum">
              <a:rPr lang="en-NZ" smtClean="0"/>
              <a:t>11</a:t>
            </a:fld>
            <a:endParaRPr lang="en-NZ"/>
          </a:p>
        </p:txBody>
      </p:sp>
    </p:spTree>
    <p:extLst>
      <p:ext uri="{BB962C8B-B14F-4D97-AF65-F5344CB8AC3E}">
        <p14:creationId xmlns:p14="http://schemas.microsoft.com/office/powerpoint/2010/main" val="1674268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3EE283FC-12F9-4A84-9995-C2957506D9C3}" type="slidenum">
              <a:rPr lang="en-NZ" smtClean="0"/>
              <a:t>12</a:t>
            </a:fld>
            <a:endParaRPr lang="en-NZ"/>
          </a:p>
        </p:txBody>
      </p:sp>
    </p:spTree>
    <p:extLst>
      <p:ext uri="{BB962C8B-B14F-4D97-AF65-F5344CB8AC3E}">
        <p14:creationId xmlns:p14="http://schemas.microsoft.com/office/powerpoint/2010/main" val="3577993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16881C2A-6898-4170-8DDD-66DFEA3A794A}" type="slidenum">
              <a:rPr lang="en-NZ" smtClean="0"/>
              <a:t>13</a:t>
            </a:fld>
            <a:endParaRPr lang="en-NZ"/>
          </a:p>
        </p:txBody>
      </p:sp>
    </p:spTree>
    <p:extLst>
      <p:ext uri="{BB962C8B-B14F-4D97-AF65-F5344CB8AC3E}">
        <p14:creationId xmlns:p14="http://schemas.microsoft.com/office/powerpoint/2010/main" val="3013190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16881C2A-6898-4170-8DDD-66DFEA3A794A}" type="slidenum">
              <a:rPr lang="en-NZ" smtClean="0"/>
              <a:t>14</a:t>
            </a:fld>
            <a:endParaRPr lang="en-NZ"/>
          </a:p>
        </p:txBody>
      </p:sp>
    </p:spTree>
    <p:extLst>
      <p:ext uri="{BB962C8B-B14F-4D97-AF65-F5344CB8AC3E}">
        <p14:creationId xmlns:p14="http://schemas.microsoft.com/office/powerpoint/2010/main" val="1884064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3EE283FC-12F9-4A84-9995-C2957506D9C3}" type="slidenum">
              <a:rPr lang="en-NZ" smtClean="0"/>
              <a:t>16</a:t>
            </a:fld>
            <a:endParaRPr lang="en-NZ"/>
          </a:p>
        </p:txBody>
      </p:sp>
    </p:spTree>
    <p:extLst>
      <p:ext uri="{BB962C8B-B14F-4D97-AF65-F5344CB8AC3E}">
        <p14:creationId xmlns:p14="http://schemas.microsoft.com/office/powerpoint/2010/main" val="1993244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16881C2A-6898-4170-8DDD-66DFEA3A794A}" type="slidenum">
              <a:rPr lang="en-NZ" smtClean="0"/>
              <a:t>17</a:t>
            </a:fld>
            <a:endParaRPr lang="en-NZ"/>
          </a:p>
        </p:txBody>
      </p:sp>
    </p:spTree>
    <p:extLst>
      <p:ext uri="{BB962C8B-B14F-4D97-AF65-F5344CB8AC3E}">
        <p14:creationId xmlns:p14="http://schemas.microsoft.com/office/powerpoint/2010/main" val="13618746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3EE283FC-12F9-4A84-9995-C2957506D9C3}" type="slidenum">
              <a:rPr lang="en-NZ" smtClean="0"/>
              <a:t>18</a:t>
            </a:fld>
            <a:endParaRPr lang="en-NZ"/>
          </a:p>
        </p:txBody>
      </p:sp>
    </p:spTree>
    <p:extLst>
      <p:ext uri="{BB962C8B-B14F-4D97-AF65-F5344CB8AC3E}">
        <p14:creationId xmlns:p14="http://schemas.microsoft.com/office/powerpoint/2010/main" val="2014134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16881C2A-6898-4170-8DDD-66DFEA3A794A}" type="slidenum">
              <a:rPr lang="en-NZ" smtClean="0"/>
              <a:t>19</a:t>
            </a:fld>
            <a:endParaRPr lang="en-NZ"/>
          </a:p>
        </p:txBody>
      </p:sp>
    </p:spTree>
    <p:extLst>
      <p:ext uri="{BB962C8B-B14F-4D97-AF65-F5344CB8AC3E}">
        <p14:creationId xmlns:p14="http://schemas.microsoft.com/office/powerpoint/2010/main" val="186809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3EE283FC-12F9-4A84-9995-C2957506D9C3}" type="slidenum">
              <a:rPr lang="en-NZ" smtClean="0"/>
              <a:t>20</a:t>
            </a:fld>
            <a:endParaRPr lang="en-NZ"/>
          </a:p>
        </p:txBody>
      </p:sp>
    </p:spTree>
    <p:extLst>
      <p:ext uri="{BB962C8B-B14F-4D97-AF65-F5344CB8AC3E}">
        <p14:creationId xmlns:p14="http://schemas.microsoft.com/office/powerpoint/2010/main" val="4169272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4306F76E-E60C-4C54-B47A-C2C406EC8F72}" type="slidenum">
              <a:rPr lang="en-US" smtClean="0"/>
              <a:t>2</a:t>
            </a:fld>
            <a:endParaRPr lang="en-US" dirty="0"/>
          </a:p>
        </p:txBody>
      </p:sp>
    </p:spTree>
    <p:extLst>
      <p:ext uri="{BB962C8B-B14F-4D97-AF65-F5344CB8AC3E}">
        <p14:creationId xmlns:p14="http://schemas.microsoft.com/office/powerpoint/2010/main" val="28372578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3EE283FC-12F9-4A84-9995-C2957506D9C3}" type="slidenum">
              <a:rPr lang="en-NZ" smtClean="0"/>
              <a:t>22</a:t>
            </a:fld>
            <a:endParaRPr lang="en-NZ"/>
          </a:p>
        </p:txBody>
      </p:sp>
    </p:spTree>
    <p:extLst>
      <p:ext uri="{BB962C8B-B14F-4D97-AF65-F5344CB8AC3E}">
        <p14:creationId xmlns:p14="http://schemas.microsoft.com/office/powerpoint/2010/main" val="2383644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3EE283FC-12F9-4A84-9995-C2957506D9C3}" type="slidenum">
              <a:rPr lang="en-NZ" smtClean="0"/>
              <a:t>3</a:t>
            </a:fld>
            <a:endParaRPr lang="en-NZ"/>
          </a:p>
        </p:txBody>
      </p:sp>
    </p:spTree>
    <p:extLst>
      <p:ext uri="{BB962C8B-B14F-4D97-AF65-F5344CB8AC3E}">
        <p14:creationId xmlns:p14="http://schemas.microsoft.com/office/powerpoint/2010/main" val="344223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16881C2A-6898-4170-8DDD-66DFEA3A794A}" type="slidenum">
              <a:rPr lang="en-NZ" smtClean="0"/>
              <a:t>4</a:t>
            </a:fld>
            <a:endParaRPr lang="en-NZ"/>
          </a:p>
        </p:txBody>
      </p:sp>
    </p:spTree>
    <p:extLst>
      <p:ext uri="{BB962C8B-B14F-4D97-AF65-F5344CB8AC3E}">
        <p14:creationId xmlns:p14="http://schemas.microsoft.com/office/powerpoint/2010/main" val="2344926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16881C2A-6898-4170-8DDD-66DFEA3A794A}" type="slidenum">
              <a:rPr lang="en-NZ" smtClean="0"/>
              <a:t>5</a:t>
            </a:fld>
            <a:endParaRPr lang="en-NZ"/>
          </a:p>
        </p:txBody>
      </p:sp>
    </p:spTree>
    <p:extLst>
      <p:ext uri="{BB962C8B-B14F-4D97-AF65-F5344CB8AC3E}">
        <p14:creationId xmlns:p14="http://schemas.microsoft.com/office/powerpoint/2010/main" val="3377397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16881C2A-6898-4170-8DDD-66DFEA3A794A}" type="slidenum">
              <a:rPr lang="en-NZ" smtClean="0"/>
              <a:t>6</a:t>
            </a:fld>
            <a:endParaRPr lang="en-NZ"/>
          </a:p>
        </p:txBody>
      </p:sp>
    </p:spTree>
    <p:extLst>
      <p:ext uri="{BB962C8B-B14F-4D97-AF65-F5344CB8AC3E}">
        <p14:creationId xmlns:p14="http://schemas.microsoft.com/office/powerpoint/2010/main" val="1669228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3EE283FC-12F9-4A84-9995-C2957506D9C3}" type="slidenum">
              <a:rPr lang="en-NZ" smtClean="0"/>
              <a:t>7</a:t>
            </a:fld>
            <a:endParaRPr lang="en-NZ"/>
          </a:p>
        </p:txBody>
      </p:sp>
    </p:spTree>
    <p:extLst>
      <p:ext uri="{BB962C8B-B14F-4D97-AF65-F5344CB8AC3E}">
        <p14:creationId xmlns:p14="http://schemas.microsoft.com/office/powerpoint/2010/main" val="712777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3EE283FC-12F9-4A84-9995-C2957506D9C3}" type="slidenum">
              <a:rPr lang="en-NZ" smtClean="0"/>
              <a:t>8</a:t>
            </a:fld>
            <a:endParaRPr lang="en-NZ"/>
          </a:p>
        </p:txBody>
      </p:sp>
    </p:spTree>
    <p:extLst>
      <p:ext uri="{BB962C8B-B14F-4D97-AF65-F5344CB8AC3E}">
        <p14:creationId xmlns:p14="http://schemas.microsoft.com/office/powerpoint/2010/main" val="2891505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25" y="1243013"/>
            <a:ext cx="1885950" cy="3354387"/>
          </a:xfrm>
        </p:spPr>
        <p:txBody>
          <a:bodyPr/>
          <a:lstStyle/>
          <a:p>
            <a:endParaRPr lang="en-NZ"/>
          </a:p>
        </p:txBody>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16881C2A-6898-4170-8DDD-66DFEA3A794A}" type="slidenum">
              <a:rPr lang="en-NZ" smtClean="0"/>
              <a:t>9</a:t>
            </a:fld>
            <a:endParaRPr lang="en-NZ"/>
          </a:p>
        </p:txBody>
      </p:sp>
    </p:spTree>
    <p:extLst>
      <p:ext uri="{BB962C8B-B14F-4D97-AF65-F5344CB8AC3E}">
        <p14:creationId xmlns:p14="http://schemas.microsoft.com/office/powerpoint/2010/main" val="3360752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C7909A3-7309-4816-ACF5-D199223D7593}" type="datetimeFigureOut">
              <a:rPr lang="en-NZ" smtClean="0"/>
              <a:t>29/07/2026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3214427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7909A3-7309-4816-ACF5-D199223D7593}" type="datetimeFigureOut">
              <a:rPr lang="en-NZ" smtClean="0"/>
              <a:t>29/07/2026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4278142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7909A3-7309-4816-ACF5-D199223D7593}" type="datetimeFigureOut">
              <a:rPr lang="en-NZ" smtClean="0"/>
              <a:t>29/07/2026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3913759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C7909A3-7309-4816-ACF5-D199223D7593}" type="datetimeFigureOut">
              <a:rPr lang="en-NZ" smtClean="0"/>
              <a:t>29/07/2026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3697100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7909A3-7309-4816-ACF5-D199223D7593}" type="datetimeFigureOut">
              <a:rPr lang="en-NZ" smtClean="0"/>
              <a:t>29/07/2026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1289018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C7909A3-7309-4816-ACF5-D199223D7593}" type="datetimeFigureOut">
              <a:rPr lang="en-NZ" smtClean="0"/>
              <a:t>29/07/2026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3123775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7909A3-7309-4816-ACF5-D199223D7593}" type="datetimeFigureOut">
              <a:rPr lang="en-NZ" smtClean="0"/>
              <a:t>29/07/2026</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2015649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C7909A3-7309-4816-ACF5-D199223D7593}" type="datetimeFigureOut">
              <a:rPr lang="en-NZ" smtClean="0"/>
              <a:t>29/07/2026</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2290613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7909A3-7309-4816-ACF5-D199223D7593}" type="datetimeFigureOut">
              <a:rPr lang="en-NZ" smtClean="0"/>
              <a:t>29/07/2026</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2003313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C7909A3-7309-4816-ACF5-D199223D7593}" type="datetimeFigureOut">
              <a:rPr lang="en-NZ" smtClean="0"/>
              <a:t>29/07/2026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766632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C7909A3-7309-4816-ACF5-D199223D7593}" type="datetimeFigureOut">
              <a:rPr lang="en-NZ" smtClean="0"/>
              <a:t>29/07/2026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4B8995F4-33B3-45B5-89E2-87E456A167CF}" type="slidenum">
              <a:rPr lang="en-NZ" smtClean="0"/>
              <a:t>‹#›</a:t>
            </a:fld>
            <a:endParaRPr lang="en-NZ"/>
          </a:p>
        </p:txBody>
      </p:sp>
    </p:spTree>
    <p:extLst>
      <p:ext uri="{BB962C8B-B14F-4D97-AF65-F5344CB8AC3E}">
        <p14:creationId xmlns:p14="http://schemas.microsoft.com/office/powerpoint/2010/main" val="3235738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82000"/>
                  </a:schemeClr>
                </a:solidFill>
              </a:defRPr>
            </a:lvl1pPr>
          </a:lstStyle>
          <a:p>
            <a:fld id="{3C7909A3-7309-4816-ACF5-D199223D7593}" type="datetimeFigureOut">
              <a:rPr lang="en-NZ" smtClean="0"/>
              <a:t>29/07/2026</a:t>
            </a:fld>
            <a:endParaRPr lang="en-NZ"/>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NZ"/>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82000"/>
                  </a:schemeClr>
                </a:solidFill>
              </a:defRPr>
            </a:lvl1pPr>
          </a:lstStyle>
          <a:p>
            <a:fld id="{4B8995F4-33B3-45B5-89E2-87E456A167CF}" type="slidenum">
              <a:rPr lang="en-NZ" smtClean="0"/>
              <a:t>‹#›</a:t>
            </a:fld>
            <a:endParaRPr lang="en-NZ"/>
          </a:p>
        </p:txBody>
      </p:sp>
    </p:spTree>
    <p:extLst>
      <p:ext uri="{BB962C8B-B14F-4D97-AF65-F5344CB8AC3E}">
        <p14:creationId xmlns:p14="http://schemas.microsoft.com/office/powerpoint/2010/main" val="41984512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ruahinetanga@gmail.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ictnews.org/archive/cook-women-are-the-first-environment"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0FECE-3893-E968-DD77-244E9ABDEBD9}"/>
              </a:ext>
            </a:extLst>
          </p:cNvPr>
          <p:cNvSpPr>
            <a:spLocks noGrp="1"/>
          </p:cNvSpPr>
          <p:nvPr>
            <p:ph type="ctrTitle"/>
          </p:nvPr>
        </p:nvSpPr>
        <p:spPr>
          <a:xfrm>
            <a:off x="514350" y="1995312"/>
            <a:ext cx="5829300" cy="2153607"/>
          </a:xfrm>
        </p:spPr>
        <p:txBody>
          <a:bodyPr/>
          <a:lstStyle/>
          <a:p>
            <a:r>
              <a:rPr lang="en-NZ" dirty="0" err="1"/>
              <a:t>Ruahinetanga</a:t>
            </a:r>
            <a:endParaRPr lang="en-NZ" dirty="0"/>
          </a:p>
        </p:txBody>
      </p:sp>
      <p:sp>
        <p:nvSpPr>
          <p:cNvPr id="3" name="Subtitle 2">
            <a:extLst>
              <a:ext uri="{FF2B5EF4-FFF2-40B4-BE49-F238E27FC236}">
                <a16:creationId xmlns:a16="http://schemas.microsoft.com/office/drawing/2014/main" id="{6F73D363-400E-7E7B-41CD-71691D7F2529}"/>
              </a:ext>
            </a:extLst>
          </p:cNvPr>
          <p:cNvSpPr>
            <a:spLocks noGrp="1"/>
          </p:cNvSpPr>
          <p:nvPr>
            <p:ph type="subTitle" idx="1"/>
          </p:nvPr>
        </p:nvSpPr>
        <p:spPr>
          <a:xfrm>
            <a:off x="857250" y="4449171"/>
            <a:ext cx="5143500" cy="1514901"/>
          </a:xfrm>
        </p:spPr>
        <p:txBody>
          <a:bodyPr/>
          <a:lstStyle/>
          <a:p>
            <a:r>
              <a:rPr lang="en-NZ" sz="2000" dirty="0" err="1"/>
              <a:t>Te</a:t>
            </a:r>
            <a:r>
              <a:rPr lang="en-NZ" sz="2000" dirty="0"/>
              <a:t> Harakeke </a:t>
            </a:r>
          </a:p>
          <a:p>
            <a:endParaRPr lang="en-NZ" sz="2000" dirty="0"/>
          </a:p>
          <a:p>
            <a:endParaRPr lang="en-NZ" sz="2000" dirty="0"/>
          </a:p>
          <a:p>
            <a:r>
              <a:rPr lang="en-NZ" sz="2000"/>
              <a:t>Dr Kelly </a:t>
            </a:r>
            <a:r>
              <a:rPr lang="en-NZ" sz="2000" dirty="0"/>
              <a:t>Bullivant</a:t>
            </a:r>
          </a:p>
          <a:p>
            <a:endParaRPr lang="en-NZ" dirty="0"/>
          </a:p>
        </p:txBody>
      </p:sp>
      <p:pic>
        <p:nvPicPr>
          <p:cNvPr id="4" name="Picture 2" descr="Te Hā (a Hineahuone) – Noa Blanket Co">
            <a:extLst>
              <a:ext uri="{FF2B5EF4-FFF2-40B4-BE49-F238E27FC236}">
                <a16:creationId xmlns:a16="http://schemas.microsoft.com/office/drawing/2014/main" id="{34D7BA94-27E8-B395-D027-4B27631F48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876" r="5875" b="-3"/>
          <a:stretch>
            <a:fillRect/>
          </a:stretch>
        </p:blipFill>
        <p:spPr bwMode="auto">
          <a:xfrm>
            <a:off x="925830" y="6484224"/>
            <a:ext cx="5074920" cy="3712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404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0DBAA-1EE6-C038-817F-6A34827FA8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3782EF-791B-200C-FF78-7F6956E4A089}"/>
              </a:ext>
            </a:extLst>
          </p:cNvPr>
          <p:cNvSpPr>
            <a:spLocks noGrp="1"/>
          </p:cNvSpPr>
          <p:nvPr>
            <p:ph type="title"/>
          </p:nvPr>
        </p:nvSpPr>
        <p:spPr/>
        <p:txBody>
          <a:bodyPr>
            <a:normAutofit/>
          </a:bodyPr>
          <a:lstStyle/>
          <a:p>
            <a:r>
              <a:rPr lang="mi-NZ" sz="2000" dirty="0"/>
              <a:t>Mātauranga </a:t>
            </a:r>
            <a:br>
              <a:rPr lang="mi-NZ" sz="2000" dirty="0"/>
            </a:br>
            <a:r>
              <a:rPr lang="mi-NZ" sz="2000" dirty="0"/>
              <a:t>How can mātauranga shape  menopause ?</a:t>
            </a:r>
            <a:endParaRPr lang="en-NZ" sz="2000" dirty="0"/>
          </a:p>
        </p:txBody>
      </p:sp>
      <p:sp>
        <p:nvSpPr>
          <p:cNvPr id="3" name="Content Placeholder 2">
            <a:extLst>
              <a:ext uri="{FF2B5EF4-FFF2-40B4-BE49-F238E27FC236}">
                <a16:creationId xmlns:a16="http://schemas.microsoft.com/office/drawing/2014/main" id="{4760BC89-35C6-3B66-B621-1AF0E446FACA}"/>
              </a:ext>
            </a:extLst>
          </p:cNvPr>
          <p:cNvSpPr>
            <a:spLocks noGrp="1"/>
          </p:cNvSpPr>
          <p:nvPr>
            <p:ph idx="1"/>
          </p:nvPr>
        </p:nvSpPr>
        <p:spPr>
          <a:xfrm>
            <a:off x="398009" y="5039796"/>
            <a:ext cx="5915025" cy="2447628"/>
          </a:xfrm>
        </p:spPr>
        <p:txBody>
          <a:bodyPr>
            <a:normAutofit/>
          </a:bodyPr>
          <a:lstStyle/>
          <a:p>
            <a:pPr marL="0" indent="0">
              <a:buNone/>
            </a:pPr>
            <a:br>
              <a:rPr lang="en-NZ" dirty="0"/>
            </a:br>
            <a:endParaRPr lang="en-NZ" dirty="0"/>
          </a:p>
        </p:txBody>
      </p:sp>
      <p:pic>
        <p:nvPicPr>
          <p:cNvPr id="5" name="Picture 4">
            <a:extLst>
              <a:ext uri="{FF2B5EF4-FFF2-40B4-BE49-F238E27FC236}">
                <a16:creationId xmlns:a16="http://schemas.microsoft.com/office/drawing/2014/main" id="{FA87A16E-368A-8024-8FAD-88B3D727D4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7338" y="4144280"/>
            <a:ext cx="4303324" cy="3903439"/>
          </a:xfrm>
          <a:prstGeom prst="rect">
            <a:avLst/>
          </a:prstGeom>
          <a:noFill/>
          <a:ln>
            <a:noFill/>
          </a:ln>
        </p:spPr>
      </p:pic>
    </p:spTree>
    <p:extLst>
      <p:ext uri="{BB962C8B-B14F-4D97-AF65-F5344CB8AC3E}">
        <p14:creationId xmlns:p14="http://schemas.microsoft.com/office/powerpoint/2010/main" val="1104022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DE4B7-7284-8A70-D5B4-80AD26C57709}"/>
              </a:ext>
            </a:extLst>
          </p:cNvPr>
          <p:cNvSpPr>
            <a:spLocks noGrp="1"/>
          </p:cNvSpPr>
          <p:nvPr>
            <p:ph type="title"/>
          </p:nvPr>
        </p:nvSpPr>
        <p:spPr/>
        <p:txBody>
          <a:bodyPr>
            <a:normAutofit/>
          </a:bodyPr>
          <a:lstStyle/>
          <a:p>
            <a:r>
              <a:rPr lang="en-NZ" sz="2000" dirty="0"/>
              <a:t>Mātauranga- </a:t>
            </a:r>
            <a:r>
              <a:rPr lang="en-NZ" sz="2000" dirty="0" err="1"/>
              <a:t>te</a:t>
            </a:r>
            <a:r>
              <a:rPr lang="en-NZ" sz="2000" dirty="0"/>
              <a:t> </a:t>
            </a:r>
            <a:r>
              <a:rPr lang="en-NZ" sz="2000" dirty="0" err="1"/>
              <a:t>reo</a:t>
            </a:r>
            <a:endParaRPr lang="en-NZ" sz="2000" dirty="0"/>
          </a:p>
        </p:txBody>
      </p:sp>
      <p:sp>
        <p:nvSpPr>
          <p:cNvPr id="3" name="Content Placeholder 2">
            <a:extLst>
              <a:ext uri="{FF2B5EF4-FFF2-40B4-BE49-F238E27FC236}">
                <a16:creationId xmlns:a16="http://schemas.microsoft.com/office/drawing/2014/main" id="{6611F197-AEE3-B5B9-5AD8-41993DE5C7D2}"/>
              </a:ext>
            </a:extLst>
          </p:cNvPr>
          <p:cNvSpPr>
            <a:spLocks noGrp="1"/>
          </p:cNvSpPr>
          <p:nvPr>
            <p:ph idx="1"/>
          </p:nvPr>
        </p:nvSpPr>
        <p:spPr/>
        <p:txBody>
          <a:bodyPr>
            <a:normAutofit/>
          </a:bodyPr>
          <a:lstStyle/>
          <a:p>
            <a:pPr marL="0" indent="0">
              <a:buNone/>
            </a:pPr>
            <a:r>
              <a:rPr lang="en-NZ" sz="1600" i="1" dirty="0" err="1"/>
              <a:t>Ruahinetanga</a:t>
            </a:r>
            <a:r>
              <a:rPr lang="en-NZ" sz="1600" i="1" dirty="0"/>
              <a:t> </a:t>
            </a:r>
          </a:p>
          <a:p>
            <a:pPr marL="0" indent="0">
              <a:buNone/>
            </a:pPr>
            <a:r>
              <a:rPr lang="en-NZ" sz="1600" i="1" dirty="0"/>
              <a:t>…</a:t>
            </a:r>
            <a:r>
              <a:rPr lang="en-NZ" sz="1600" i="1" dirty="0" err="1"/>
              <a:t>Te</a:t>
            </a:r>
            <a:r>
              <a:rPr lang="en-NZ" sz="1600" i="1" dirty="0"/>
              <a:t> </a:t>
            </a:r>
            <a:r>
              <a:rPr lang="en-NZ" sz="1600" i="1" dirty="0" err="1"/>
              <a:t>reo</a:t>
            </a:r>
            <a:r>
              <a:rPr lang="en-NZ" sz="1600" i="1" dirty="0"/>
              <a:t> is a slow journey I am on. I am not good at learning languages; I wish I had done it when I was younger and when my brain was more switched on. </a:t>
            </a:r>
            <a:r>
              <a:rPr lang="en-NZ" sz="1600" i="1" dirty="0" err="1"/>
              <a:t>Heoi</a:t>
            </a:r>
            <a:r>
              <a:rPr lang="en-NZ" sz="1600" i="1" dirty="0"/>
              <a:t> </a:t>
            </a:r>
            <a:r>
              <a:rPr lang="en-NZ" sz="1600" i="1" dirty="0" err="1"/>
              <a:t>anō</a:t>
            </a:r>
            <a:r>
              <a:rPr lang="en-NZ" sz="1600" i="1" dirty="0"/>
              <a:t>, when I look at the meanings of </a:t>
            </a:r>
            <a:r>
              <a:rPr lang="en-NZ" sz="1600" i="1" dirty="0" err="1"/>
              <a:t>kupu</a:t>
            </a:r>
            <a:r>
              <a:rPr lang="en-NZ" sz="1600" i="1" dirty="0"/>
              <a:t>, I see what a beautiful language that carries and explains </a:t>
            </a:r>
            <a:r>
              <a:rPr lang="en-NZ" sz="1600" i="1" dirty="0" err="1"/>
              <a:t>te</a:t>
            </a:r>
            <a:r>
              <a:rPr lang="en-NZ" sz="1600" i="1" dirty="0"/>
              <a:t> </a:t>
            </a:r>
            <a:r>
              <a:rPr lang="en-NZ" sz="1600" i="1" dirty="0" err="1"/>
              <a:t>ao</a:t>
            </a:r>
            <a:r>
              <a:rPr lang="en-NZ" sz="1600" i="1" dirty="0"/>
              <a:t> Māori. 'Mokopuna' is one such word. Coming to understand myself through this world has been transformational on my </a:t>
            </a:r>
            <a:r>
              <a:rPr lang="en-NZ" sz="1600" i="1" dirty="0" err="1"/>
              <a:t>wairua</a:t>
            </a:r>
            <a:r>
              <a:rPr lang="en-NZ" sz="1600" i="1" dirty="0"/>
              <a:t>, my </a:t>
            </a:r>
            <a:r>
              <a:rPr lang="en-NZ" sz="1600" i="1" dirty="0" err="1"/>
              <a:t>hingengaro</a:t>
            </a:r>
            <a:r>
              <a:rPr lang="en-NZ" sz="1600" i="1" dirty="0"/>
              <a:t>, my </a:t>
            </a:r>
            <a:r>
              <a:rPr lang="en-NZ" sz="1600" i="1" dirty="0" err="1"/>
              <a:t>tinana</a:t>
            </a:r>
            <a:r>
              <a:rPr lang="en-NZ" sz="1600" i="1" dirty="0"/>
              <a:t>, and my whānau…</a:t>
            </a:r>
            <a:endParaRPr lang="en-NZ" sz="1600" dirty="0"/>
          </a:p>
          <a:p>
            <a:pPr marL="0" indent="0">
              <a:buNone/>
            </a:pPr>
            <a:r>
              <a:rPr lang="en-NZ" sz="1600" i="1" dirty="0"/>
              <a:t>…As I have gotten older, I have become more interested in </a:t>
            </a:r>
            <a:r>
              <a:rPr lang="en-NZ" sz="1600" i="1" dirty="0" err="1"/>
              <a:t>te</a:t>
            </a:r>
            <a:r>
              <a:rPr lang="en-NZ" sz="1600" i="1" dirty="0"/>
              <a:t> </a:t>
            </a:r>
            <a:r>
              <a:rPr lang="en-NZ" sz="1600" i="1" dirty="0" err="1"/>
              <a:t>ao</a:t>
            </a:r>
            <a:r>
              <a:rPr lang="en-NZ" sz="1600" i="1" dirty="0"/>
              <a:t> Māori and learning to speak </a:t>
            </a:r>
            <a:r>
              <a:rPr lang="en-NZ" sz="1600" i="1" dirty="0" err="1"/>
              <a:t>te</a:t>
            </a:r>
            <a:r>
              <a:rPr lang="en-NZ" sz="1600" i="1" dirty="0"/>
              <a:t> </a:t>
            </a:r>
            <a:r>
              <a:rPr lang="en-NZ" sz="1600" i="1" dirty="0" err="1"/>
              <a:t>reo</a:t>
            </a:r>
            <a:r>
              <a:rPr lang="en-NZ" sz="1600" i="1" dirty="0"/>
              <a:t> Māori. I have struggled with the latter, so I am on a journey that has taken me years, and I am still getting there. Does this journey make me feel good at this point in my life? Yes, it does. My son and I both are learning in classes together; it’s pretty awesome…</a:t>
            </a:r>
          </a:p>
          <a:p>
            <a:pPr marL="0" indent="0">
              <a:buNone/>
            </a:pPr>
            <a:r>
              <a:rPr lang="en-NZ" sz="1600" i="1" dirty="0"/>
              <a:t>…</a:t>
            </a:r>
            <a:r>
              <a:rPr lang="en-NZ" sz="1600" i="1" dirty="0" err="1"/>
              <a:t>Te</a:t>
            </a:r>
            <a:r>
              <a:rPr lang="en-NZ" sz="1600" i="1" dirty="0"/>
              <a:t> </a:t>
            </a:r>
            <a:r>
              <a:rPr lang="en-NZ" sz="1600" i="1" dirty="0" err="1"/>
              <a:t>reo</a:t>
            </a:r>
            <a:r>
              <a:rPr lang="en-NZ" sz="1600" i="1" dirty="0"/>
              <a:t> is a </a:t>
            </a:r>
            <a:r>
              <a:rPr lang="en-NZ" sz="1600" i="1" dirty="0" err="1"/>
              <a:t>Rongoā</a:t>
            </a:r>
            <a:r>
              <a:rPr lang="en-NZ" sz="1600" i="1" dirty="0"/>
              <a:t> for us all; it is 100% important in this journey…</a:t>
            </a:r>
          </a:p>
          <a:p>
            <a:pPr marL="0" indent="0">
              <a:buNone/>
            </a:pPr>
            <a:endParaRPr lang="en-NZ" sz="1600" i="1" dirty="0"/>
          </a:p>
          <a:p>
            <a:pPr marL="0" indent="0">
              <a:buNone/>
            </a:pPr>
            <a:r>
              <a:rPr lang="en-NZ" sz="1600" i="1" dirty="0"/>
              <a:t>He aha </a:t>
            </a:r>
            <a:r>
              <a:rPr lang="en-NZ" sz="1600" i="1" dirty="0" err="1"/>
              <a:t>tō</a:t>
            </a:r>
            <a:r>
              <a:rPr lang="en-NZ" sz="1600" i="1" dirty="0"/>
              <a:t> </a:t>
            </a:r>
            <a:r>
              <a:rPr lang="en-NZ" sz="1600" i="1" dirty="0" err="1"/>
              <a:t>whakaaro</a:t>
            </a:r>
            <a:r>
              <a:rPr lang="en-NZ" sz="1600" i="1" dirty="0"/>
              <a:t>?</a:t>
            </a:r>
          </a:p>
          <a:p>
            <a:pPr marL="0" indent="0">
              <a:buNone/>
            </a:pPr>
            <a:r>
              <a:rPr lang="en-NZ" sz="1600" i="1" dirty="0"/>
              <a:t>Notes</a:t>
            </a:r>
            <a:endParaRPr lang="en-NZ" sz="1600" dirty="0"/>
          </a:p>
        </p:txBody>
      </p:sp>
      <p:pic>
        <p:nvPicPr>
          <p:cNvPr id="4" name="Content Placeholder 3">
            <a:extLst>
              <a:ext uri="{FF2B5EF4-FFF2-40B4-BE49-F238E27FC236}">
                <a16:creationId xmlns:a16="http://schemas.microsoft.com/office/drawing/2014/main" id="{2F57A6BE-E23C-73DE-7801-7AF316CAEFF7}"/>
              </a:ext>
            </a:extLst>
          </p:cNvPr>
          <p:cNvPicPr>
            <a:picLocks noChangeAspect="1"/>
          </p:cNvPicPr>
          <p:nvPr/>
        </p:nvPicPr>
        <p:blipFill>
          <a:blip r:embed="rId3"/>
          <a:stretch>
            <a:fillRect/>
          </a:stretch>
        </p:blipFill>
        <p:spPr>
          <a:xfrm>
            <a:off x="4299028" y="7557370"/>
            <a:ext cx="1704361" cy="850466"/>
          </a:xfrm>
          <a:prstGeom prst="rect">
            <a:avLst/>
          </a:prstGeom>
        </p:spPr>
      </p:pic>
    </p:spTree>
    <p:extLst>
      <p:ext uri="{BB962C8B-B14F-4D97-AF65-F5344CB8AC3E}">
        <p14:creationId xmlns:p14="http://schemas.microsoft.com/office/powerpoint/2010/main" val="3925265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0CB70-17EF-B215-E7FB-F5DC0EE7AF60}"/>
              </a:ext>
            </a:extLst>
          </p:cNvPr>
          <p:cNvSpPr>
            <a:spLocks noGrp="1"/>
          </p:cNvSpPr>
          <p:nvPr>
            <p:ph type="title"/>
          </p:nvPr>
        </p:nvSpPr>
        <p:spPr/>
        <p:txBody>
          <a:bodyPr>
            <a:normAutofit/>
          </a:bodyPr>
          <a:lstStyle/>
          <a:p>
            <a:r>
              <a:rPr lang="en-NZ" sz="2000" dirty="0"/>
              <a:t>Mātauranga – </a:t>
            </a:r>
            <a:r>
              <a:rPr lang="en-NZ" sz="2000" dirty="0" err="1"/>
              <a:t>Pūrākau</a:t>
            </a:r>
            <a:endParaRPr lang="en-NZ" sz="2000" dirty="0"/>
          </a:p>
        </p:txBody>
      </p:sp>
      <p:sp>
        <p:nvSpPr>
          <p:cNvPr id="3" name="Content Placeholder 2">
            <a:extLst>
              <a:ext uri="{FF2B5EF4-FFF2-40B4-BE49-F238E27FC236}">
                <a16:creationId xmlns:a16="http://schemas.microsoft.com/office/drawing/2014/main" id="{71D1DE09-E90C-1780-E029-59CCB426A26C}"/>
              </a:ext>
            </a:extLst>
          </p:cNvPr>
          <p:cNvSpPr>
            <a:spLocks noGrp="1"/>
          </p:cNvSpPr>
          <p:nvPr>
            <p:ph idx="1"/>
          </p:nvPr>
        </p:nvSpPr>
        <p:spPr>
          <a:xfrm>
            <a:off x="471488" y="2552131"/>
            <a:ext cx="5915025" cy="8429137"/>
          </a:xfrm>
        </p:spPr>
        <p:txBody>
          <a:bodyPr>
            <a:normAutofit/>
          </a:bodyPr>
          <a:lstStyle/>
          <a:p>
            <a:pPr marL="0" indent="0">
              <a:buNone/>
            </a:pPr>
            <a:r>
              <a:rPr lang="en-NZ" sz="1600" i="1" dirty="0" err="1"/>
              <a:t>Ruahinetanga</a:t>
            </a:r>
            <a:endParaRPr lang="en-NZ" sz="1600" i="1" dirty="0"/>
          </a:p>
          <a:p>
            <a:pPr marL="0" indent="0">
              <a:buNone/>
            </a:pPr>
            <a:r>
              <a:rPr lang="en-NZ" sz="1600" i="1" dirty="0"/>
              <a:t>…I think our culture has so many metaphors that speak to the power of women. The whare of the marae where people walk through is walking through a woman’s vagina - I love it!...by the way, you are entering a woman’s vagina on your way through…. That’s not made clear when people are entering a marae. Knowing this as an older woman fills my cup, it speaks to my power and helps me to face the challenges I face in my work, as a mother, as a member of my community…</a:t>
            </a:r>
            <a:endParaRPr lang="en-NZ" sz="1600" dirty="0"/>
          </a:p>
          <a:p>
            <a:pPr marL="0" indent="0">
              <a:buNone/>
            </a:pPr>
            <a:r>
              <a:rPr lang="en-NZ" sz="1600" i="1" dirty="0"/>
              <a:t>…The importance of the feminine essence, </a:t>
            </a:r>
            <a:r>
              <a:rPr lang="en-NZ" sz="1600" i="1" dirty="0" err="1"/>
              <a:t>te</a:t>
            </a:r>
            <a:r>
              <a:rPr lang="en-NZ" sz="1600" i="1" dirty="0"/>
              <a:t> </a:t>
            </a:r>
            <a:r>
              <a:rPr lang="en-NZ" sz="1600" i="1" dirty="0" err="1"/>
              <a:t>ahua</a:t>
            </a:r>
            <a:r>
              <a:rPr lang="en-NZ" sz="1600" i="1" dirty="0"/>
              <a:t> o </a:t>
            </a:r>
            <a:r>
              <a:rPr lang="en-NZ" sz="1600" i="1" dirty="0" err="1"/>
              <a:t>te</a:t>
            </a:r>
            <a:r>
              <a:rPr lang="en-NZ" sz="1600" i="1" dirty="0"/>
              <a:t> </a:t>
            </a:r>
            <a:r>
              <a:rPr lang="en-NZ" sz="1600" i="1" dirty="0" err="1"/>
              <a:t>wāhine</a:t>
            </a:r>
            <a:r>
              <a:rPr lang="en-NZ" sz="1600" i="1" dirty="0"/>
              <a:t>, in our creation stories. Yeah, like Hine-nui-te-pō – Māori were not afraid to talk about incest – I like the way that her power is expressed when she kills Maui with her vagina! Overall, there are many stories about the power of women – even the construction of the wharenui – this shows that Māori were open, and women had power. These remind me of our power as </a:t>
            </a:r>
            <a:r>
              <a:rPr lang="en-NZ" sz="1600" i="1" dirty="0" err="1"/>
              <a:t>wāhine</a:t>
            </a:r>
            <a:r>
              <a:rPr lang="en-NZ" sz="1600" i="1" dirty="0"/>
              <a:t> since the beginning of time! And it has had a positive effect on my outlook as I get older as I have realised that I have more influence in the direction of the lives of my children and mokopuna by modelling what they could be…</a:t>
            </a:r>
            <a:endParaRPr lang="en-NZ" sz="1600" dirty="0"/>
          </a:p>
          <a:p>
            <a:pPr marL="0" indent="0">
              <a:buNone/>
            </a:pPr>
            <a:endParaRPr lang="en-NZ" sz="1600" i="1" dirty="0"/>
          </a:p>
          <a:p>
            <a:pPr marL="0" indent="0">
              <a:buNone/>
            </a:pPr>
            <a:r>
              <a:rPr lang="en-NZ" sz="1600" i="1" dirty="0"/>
              <a:t>He aha </a:t>
            </a:r>
            <a:r>
              <a:rPr lang="en-NZ" sz="1600" i="1" dirty="0" err="1"/>
              <a:t>tō</a:t>
            </a:r>
            <a:r>
              <a:rPr lang="en-NZ" sz="1600" i="1" dirty="0"/>
              <a:t> </a:t>
            </a:r>
            <a:r>
              <a:rPr lang="en-NZ" sz="1600" i="1" dirty="0" err="1"/>
              <a:t>whakaaro</a:t>
            </a:r>
            <a:r>
              <a:rPr lang="en-NZ" sz="1600" i="1" dirty="0"/>
              <a:t>?</a:t>
            </a:r>
          </a:p>
          <a:p>
            <a:pPr marL="0" indent="0">
              <a:buNone/>
            </a:pPr>
            <a:r>
              <a:rPr lang="en-NZ" sz="1600" i="1" dirty="0"/>
              <a:t>Notes</a:t>
            </a:r>
            <a:endParaRPr lang="en-NZ" sz="1600" dirty="0"/>
          </a:p>
          <a:p>
            <a:endParaRPr lang="en-NZ" dirty="0"/>
          </a:p>
        </p:txBody>
      </p:sp>
      <p:pic>
        <p:nvPicPr>
          <p:cNvPr id="4" name="Content Placeholder 3">
            <a:extLst>
              <a:ext uri="{FF2B5EF4-FFF2-40B4-BE49-F238E27FC236}">
                <a16:creationId xmlns:a16="http://schemas.microsoft.com/office/drawing/2014/main" id="{1BFA4FCE-70D9-4391-B799-4A8218FA43E2}"/>
              </a:ext>
            </a:extLst>
          </p:cNvPr>
          <p:cNvPicPr>
            <a:picLocks noChangeAspect="1"/>
          </p:cNvPicPr>
          <p:nvPr/>
        </p:nvPicPr>
        <p:blipFill>
          <a:blip r:embed="rId3"/>
          <a:stretch>
            <a:fillRect/>
          </a:stretch>
        </p:blipFill>
        <p:spPr>
          <a:xfrm>
            <a:off x="4367268" y="7420892"/>
            <a:ext cx="1704361" cy="850466"/>
          </a:xfrm>
          <a:prstGeom prst="rect">
            <a:avLst/>
          </a:prstGeom>
        </p:spPr>
      </p:pic>
    </p:spTree>
    <p:extLst>
      <p:ext uri="{BB962C8B-B14F-4D97-AF65-F5344CB8AC3E}">
        <p14:creationId xmlns:p14="http://schemas.microsoft.com/office/powerpoint/2010/main" val="2864048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C08E0-D5D2-64DD-CAAB-10E6F52465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78623B-115E-7410-3601-96FF5FACCAF6}"/>
              </a:ext>
            </a:extLst>
          </p:cNvPr>
          <p:cNvSpPr>
            <a:spLocks noGrp="1"/>
          </p:cNvSpPr>
          <p:nvPr>
            <p:ph type="title"/>
          </p:nvPr>
        </p:nvSpPr>
        <p:spPr/>
        <p:txBody>
          <a:bodyPr>
            <a:normAutofit/>
          </a:bodyPr>
          <a:lstStyle/>
          <a:p>
            <a:r>
              <a:rPr lang="mi-NZ" sz="2000" dirty="0"/>
              <a:t>Tikanga</a:t>
            </a:r>
            <a:r>
              <a:rPr lang="mi-NZ" sz="1350" dirty="0"/>
              <a:t> </a:t>
            </a:r>
            <a:br>
              <a:rPr lang="mi-NZ" sz="1350" dirty="0"/>
            </a:br>
            <a:r>
              <a:rPr lang="mi-NZ" sz="2000" dirty="0"/>
              <a:t>How does tikanga shape menopause ?</a:t>
            </a:r>
            <a:endParaRPr lang="en-NZ" sz="2000" dirty="0"/>
          </a:p>
        </p:txBody>
      </p:sp>
      <p:sp>
        <p:nvSpPr>
          <p:cNvPr id="3" name="Content Placeholder 2">
            <a:extLst>
              <a:ext uri="{FF2B5EF4-FFF2-40B4-BE49-F238E27FC236}">
                <a16:creationId xmlns:a16="http://schemas.microsoft.com/office/drawing/2014/main" id="{021EF219-AFBE-E4BF-AFAF-91AFCCB02743}"/>
              </a:ext>
            </a:extLst>
          </p:cNvPr>
          <p:cNvSpPr>
            <a:spLocks noGrp="1"/>
          </p:cNvSpPr>
          <p:nvPr>
            <p:ph idx="1"/>
          </p:nvPr>
        </p:nvSpPr>
        <p:spPr>
          <a:xfrm>
            <a:off x="398009" y="5039796"/>
            <a:ext cx="5915025" cy="2447628"/>
          </a:xfrm>
        </p:spPr>
        <p:txBody>
          <a:bodyPr>
            <a:normAutofit/>
          </a:bodyPr>
          <a:lstStyle/>
          <a:p>
            <a:pPr marL="0" indent="0">
              <a:buNone/>
            </a:pPr>
            <a:br>
              <a:rPr lang="en-NZ" dirty="0"/>
            </a:br>
            <a:endParaRPr lang="en-NZ" dirty="0"/>
          </a:p>
        </p:txBody>
      </p:sp>
      <p:pic>
        <p:nvPicPr>
          <p:cNvPr id="6" name="Picture 5">
            <a:extLst>
              <a:ext uri="{FF2B5EF4-FFF2-40B4-BE49-F238E27FC236}">
                <a16:creationId xmlns:a16="http://schemas.microsoft.com/office/drawing/2014/main" id="{B743906A-73FB-4881-D569-44F08C7A02F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55259" y="4343415"/>
            <a:ext cx="3657935" cy="3194852"/>
          </a:xfrm>
          <a:prstGeom prst="rect">
            <a:avLst/>
          </a:prstGeom>
          <a:noFill/>
          <a:ln>
            <a:noFill/>
          </a:ln>
        </p:spPr>
      </p:pic>
    </p:spTree>
    <p:extLst>
      <p:ext uri="{BB962C8B-B14F-4D97-AF65-F5344CB8AC3E}">
        <p14:creationId xmlns:p14="http://schemas.microsoft.com/office/powerpoint/2010/main" val="2655874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A9F91-B3A6-CD34-7D05-00A87F5C18DA}"/>
              </a:ext>
            </a:extLst>
          </p:cNvPr>
          <p:cNvSpPr>
            <a:spLocks noGrp="1"/>
          </p:cNvSpPr>
          <p:nvPr>
            <p:ph type="title"/>
          </p:nvPr>
        </p:nvSpPr>
        <p:spPr>
          <a:xfrm>
            <a:off x="471488" y="649114"/>
            <a:ext cx="5915025" cy="1671005"/>
          </a:xfrm>
        </p:spPr>
        <p:txBody>
          <a:bodyPr>
            <a:normAutofit/>
          </a:bodyPr>
          <a:lstStyle/>
          <a:p>
            <a:r>
              <a:rPr lang="en-NZ" sz="2000" dirty="0"/>
              <a:t>Tikanga- Ceremonial spaces</a:t>
            </a:r>
          </a:p>
        </p:txBody>
      </p:sp>
      <p:sp>
        <p:nvSpPr>
          <p:cNvPr id="3" name="Content Placeholder 2">
            <a:extLst>
              <a:ext uri="{FF2B5EF4-FFF2-40B4-BE49-F238E27FC236}">
                <a16:creationId xmlns:a16="http://schemas.microsoft.com/office/drawing/2014/main" id="{20D72C05-2FE2-0017-2594-BF055443BDE2}"/>
              </a:ext>
            </a:extLst>
          </p:cNvPr>
          <p:cNvSpPr>
            <a:spLocks noGrp="1"/>
          </p:cNvSpPr>
          <p:nvPr>
            <p:ph idx="1"/>
          </p:nvPr>
        </p:nvSpPr>
        <p:spPr>
          <a:xfrm>
            <a:off x="471488" y="2320119"/>
            <a:ext cx="5915025" cy="8661149"/>
          </a:xfrm>
        </p:spPr>
        <p:txBody>
          <a:bodyPr>
            <a:normAutofit/>
          </a:bodyPr>
          <a:lstStyle/>
          <a:p>
            <a:pPr marL="0" indent="0">
              <a:buNone/>
            </a:pPr>
            <a:r>
              <a:rPr lang="en-NZ" sz="1600" i="1" dirty="0" err="1"/>
              <a:t>Ruahinetanga</a:t>
            </a:r>
            <a:r>
              <a:rPr lang="en-NZ" sz="1600" i="1" dirty="0"/>
              <a:t> </a:t>
            </a:r>
            <a:endParaRPr lang="en-NZ" sz="1600" dirty="0"/>
          </a:p>
          <a:p>
            <a:pPr marL="0" indent="0">
              <a:buNone/>
            </a:pPr>
            <a:r>
              <a:rPr lang="en-NZ" sz="1600" i="1" dirty="0"/>
              <a:t>…My role as I have aged has changed personally on the marae. I am the </a:t>
            </a:r>
            <a:r>
              <a:rPr lang="en-NZ" sz="1600" i="1" dirty="0" err="1"/>
              <a:t>Kaikaranga</a:t>
            </a:r>
            <a:r>
              <a:rPr lang="en-NZ" sz="1600" i="1" dirty="0"/>
              <a:t> on my own marae, and I have been asked to do this on other marae; for me, these are very prestigious moments. I remember my first time, being nervous; however, at the same time, it was also comforting, like I was destined to be there at the moment, it was real, or like part of what I should be doing. It’s difficult to put into words…</a:t>
            </a:r>
          </a:p>
          <a:p>
            <a:pPr marL="0" indent="0">
              <a:buNone/>
            </a:pPr>
            <a:r>
              <a:rPr lang="en-NZ" sz="1600" i="1" dirty="0"/>
              <a:t>,,,Menopause is definitely a time when you can bloom, you know, like when you’re a </a:t>
            </a:r>
            <a:r>
              <a:rPr lang="en-NZ" sz="1600" i="1" dirty="0" err="1"/>
              <a:t>kaikaranga</a:t>
            </a:r>
            <a:r>
              <a:rPr lang="en-NZ" sz="1600" i="1" dirty="0"/>
              <a:t> on the marae, and it’s when you start to move to those sorts of roles…</a:t>
            </a:r>
            <a:endParaRPr lang="en-NZ" sz="1600" dirty="0"/>
          </a:p>
          <a:p>
            <a:pPr marL="0" indent="0">
              <a:buNone/>
            </a:pPr>
            <a:r>
              <a:rPr lang="en-NZ" sz="1600" i="1" dirty="0"/>
              <a:t>…</a:t>
            </a:r>
            <a:r>
              <a:rPr lang="en-NZ" sz="1600" i="1" dirty="0" err="1"/>
              <a:t>Karanga</a:t>
            </a:r>
            <a:r>
              <a:rPr lang="en-NZ" sz="1600" i="1" dirty="0"/>
              <a:t> hits you deep. It’s an instant example of </a:t>
            </a:r>
            <a:r>
              <a:rPr lang="en-NZ" sz="1600" i="1" dirty="0" err="1"/>
              <a:t>wairua</a:t>
            </a:r>
            <a:r>
              <a:rPr lang="en-NZ" sz="1600" i="1" dirty="0"/>
              <a:t>, and it reminds you of the great privilege to be a mama, to be able to create life and bring babies into the world, and it’s ours, it feels good to know that …</a:t>
            </a:r>
            <a:endParaRPr lang="en-NZ" sz="1600" dirty="0"/>
          </a:p>
          <a:p>
            <a:endParaRPr lang="en-NZ" sz="1600" dirty="0"/>
          </a:p>
          <a:p>
            <a:pPr marL="0" indent="0">
              <a:buNone/>
            </a:pPr>
            <a:r>
              <a:rPr lang="en-NZ" sz="1600" dirty="0" err="1"/>
              <a:t>Karanga</a:t>
            </a:r>
            <a:r>
              <a:rPr lang="en-NZ" sz="1600" dirty="0"/>
              <a:t> is not the only way that </a:t>
            </a:r>
            <a:r>
              <a:rPr lang="en-NZ" sz="1600" dirty="0" err="1"/>
              <a:t>ruahine</a:t>
            </a:r>
            <a:r>
              <a:rPr lang="en-NZ" sz="1600" dirty="0"/>
              <a:t> recognise tikanga, there are many other rituals, practices, spaces and relationships where tikanga is enacted. Tikanga provides space for </a:t>
            </a:r>
            <a:r>
              <a:rPr lang="en-NZ" sz="1600" dirty="0" err="1"/>
              <a:t>ruahine</a:t>
            </a:r>
            <a:r>
              <a:rPr lang="en-NZ" sz="1600" dirty="0"/>
              <a:t> to be empowered to reconnect with  ancestral knowledge and their roles as spiritual and cultural leaders, and as protectors and keepers of knowledge. This reconnection supports holistic </a:t>
            </a:r>
            <a:r>
              <a:rPr lang="en-NZ" sz="1600" dirty="0" err="1"/>
              <a:t>hauora</a:t>
            </a:r>
            <a:r>
              <a:rPr lang="en-NZ" sz="1600" dirty="0"/>
              <a:t> and enables </a:t>
            </a:r>
            <a:r>
              <a:rPr lang="en-NZ" sz="1600" dirty="0" err="1"/>
              <a:t>ruahine</a:t>
            </a:r>
            <a:r>
              <a:rPr lang="en-NZ" sz="1600" dirty="0"/>
              <a:t> to live in alignment with </a:t>
            </a:r>
            <a:r>
              <a:rPr lang="en-NZ" sz="1600" dirty="0" err="1"/>
              <a:t>te</a:t>
            </a:r>
            <a:r>
              <a:rPr lang="en-NZ" sz="1600" dirty="0"/>
              <a:t> </a:t>
            </a:r>
            <a:r>
              <a:rPr lang="en-NZ" sz="1600" dirty="0" err="1"/>
              <a:t>ao</a:t>
            </a:r>
            <a:r>
              <a:rPr lang="en-NZ" sz="1600" dirty="0"/>
              <a:t> Māori cultural values.</a:t>
            </a:r>
          </a:p>
          <a:p>
            <a:endParaRPr lang="en-NZ" sz="1600" dirty="0"/>
          </a:p>
          <a:p>
            <a:pPr marL="0" indent="0">
              <a:buNone/>
            </a:pPr>
            <a:r>
              <a:rPr lang="en-NZ" sz="1600" i="1" dirty="0"/>
              <a:t>He aha </a:t>
            </a:r>
            <a:r>
              <a:rPr lang="en-NZ" sz="1600" i="1" dirty="0" err="1"/>
              <a:t>tō</a:t>
            </a:r>
            <a:r>
              <a:rPr lang="en-NZ" sz="1600" i="1" dirty="0"/>
              <a:t> </a:t>
            </a:r>
            <a:r>
              <a:rPr lang="en-NZ" sz="1600" i="1" dirty="0" err="1"/>
              <a:t>whakaaro</a:t>
            </a:r>
            <a:r>
              <a:rPr lang="en-NZ" sz="1600" i="1" dirty="0"/>
              <a:t>?</a:t>
            </a:r>
          </a:p>
          <a:p>
            <a:pPr marL="0" indent="0">
              <a:buNone/>
            </a:pPr>
            <a:r>
              <a:rPr lang="en-NZ" sz="1600" i="1" dirty="0"/>
              <a:t>Notes </a:t>
            </a:r>
            <a:endParaRPr lang="en-NZ" sz="1600" dirty="0"/>
          </a:p>
          <a:p>
            <a:endParaRPr lang="en-NZ" dirty="0"/>
          </a:p>
        </p:txBody>
      </p:sp>
      <p:pic>
        <p:nvPicPr>
          <p:cNvPr id="4" name="Content Placeholder 3">
            <a:extLst>
              <a:ext uri="{FF2B5EF4-FFF2-40B4-BE49-F238E27FC236}">
                <a16:creationId xmlns:a16="http://schemas.microsoft.com/office/drawing/2014/main" id="{9AA3FA8B-E2A5-4D2C-CF4A-51297A2260F9}"/>
              </a:ext>
            </a:extLst>
          </p:cNvPr>
          <p:cNvPicPr>
            <a:picLocks noChangeAspect="1"/>
          </p:cNvPicPr>
          <p:nvPr/>
        </p:nvPicPr>
        <p:blipFill>
          <a:blip r:embed="rId3"/>
          <a:stretch>
            <a:fillRect/>
          </a:stretch>
        </p:blipFill>
        <p:spPr>
          <a:xfrm>
            <a:off x="4682151" y="8842657"/>
            <a:ext cx="1704361" cy="850466"/>
          </a:xfrm>
          <a:prstGeom prst="rect">
            <a:avLst/>
          </a:prstGeom>
        </p:spPr>
      </p:pic>
    </p:spTree>
    <p:extLst>
      <p:ext uri="{BB962C8B-B14F-4D97-AF65-F5344CB8AC3E}">
        <p14:creationId xmlns:p14="http://schemas.microsoft.com/office/powerpoint/2010/main" val="23283295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2E2E4-0E63-059A-6EDC-2C664D756C31}"/>
              </a:ext>
            </a:extLst>
          </p:cNvPr>
          <p:cNvSpPr>
            <a:spLocks noGrp="1"/>
          </p:cNvSpPr>
          <p:nvPr>
            <p:ph type="title"/>
          </p:nvPr>
        </p:nvSpPr>
        <p:spPr/>
        <p:txBody>
          <a:bodyPr/>
          <a:lstStyle/>
          <a:p>
            <a:r>
              <a:rPr lang="en-NZ" sz="2000" dirty="0"/>
              <a:t>Ceremonial practices</a:t>
            </a:r>
            <a:br>
              <a:rPr lang="en-NZ" dirty="0"/>
            </a:br>
            <a:endParaRPr lang="en-NZ" dirty="0"/>
          </a:p>
        </p:txBody>
      </p:sp>
      <p:sp>
        <p:nvSpPr>
          <p:cNvPr id="3" name="Content Placeholder 2">
            <a:extLst>
              <a:ext uri="{FF2B5EF4-FFF2-40B4-BE49-F238E27FC236}">
                <a16:creationId xmlns:a16="http://schemas.microsoft.com/office/drawing/2014/main" id="{6A8390E7-722E-5953-7027-743C32DE571A}"/>
              </a:ext>
            </a:extLst>
          </p:cNvPr>
          <p:cNvSpPr>
            <a:spLocks noGrp="1"/>
          </p:cNvSpPr>
          <p:nvPr>
            <p:ph idx="1"/>
          </p:nvPr>
        </p:nvSpPr>
        <p:spPr>
          <a:xfrm>
            <a:off x="471488" y="2197290"/>
            <a:ext cx="5915025" cy="8783978"/>
          </a:xfrm>
        </p:spPr>
        <p:txBody>
          <a:bodyPr/>
          <a:lstStyle/>
          <a:p>
            <a:pPr marL="0" indent="0">
              <a:buNone/>
            </a:pPr>
            <a:r>
              <a:rPr lang="en-NZ" sz="1600" i="1" dirty="0"/>
              <a:t>…Sometimes I do Karakia when I am trying to kia tau, and I use </a:t>
            </a:r>
            <a:r>
              <a:rPr lang="en-NZ" sz="1600" i="1" dirty="0" err="1"/>
              <a:t>whakataukī</a:t>
            </a:r>
            <a:r>
              <a:rPr lang="en-NZ" sz="1600" i="1" dirty="0"/>
              <a:t> to keep my </a:t>
            </a:r>
            <a:r>
              <a:rPr lang="en-NZ" sz="1600" i="1" dirty="0" err="1"/>
              <a:t>wairua</a:t>
            </a:r>
            <a:r>
              <a:rPr lang="en-NZ" sz="1600" i="1" dirty="0"/>
              <a:t> going, and that keeps me going…</a:t>
            </a:r>
            <a:endParaRPr lang="en-NZ" sz="1600" dirty="0"/>
          </a:p>
          <a:p>
            <a:pPr marL="0" indent="0">
              <a:buNone/>
            </a:pPr>
            <a:r>
              <a:rPr lang="en-NZ" sz="1600" i="1" dirty="0"/>
              <a:t>…I use the </a:t>
            </a:r>
            <a:r>
              <a:rPr lang="en-NZ" sz="1600" i="1" dirty="0" err="1"/>
              <a:t>Maramataka</a:t>
            </a:r>
            <a:r>
              <a:rPr lang="en-NZ" sz="1600" i="1" dirty="0"/>
              <a:t>, following the calendar for times to rest, time to work, taking time for wellbeing and honouring my </a:t>
            </a:r>
            <a:r>
              <a:rPr lang="en-NZ" sz="1600" i="1" dirty="0" err="1"/>
              <a:t>tinana</a:t>
            </a:r>
            <a:r>
              <a:rPr lang="en-NZ" sz="1600" i="1" dirty="0"/>
              <a:t>.  I began using </a:t>
            </a:r>
            <a:r>
              <a:rPr lang="en-NZ" sz="1600" i="1" dirty="0" err="1"/>
              <a:t>Maramataka</a:t>
            </a:r>
            <a:r>
              <a:rPr lang="en-NZ" sz="1600" i="1" dirty="0"/>
              <a:t> to guide my mahi, </a:t>
            </a:r>
            <a:r>
              <a:rPr lang="en-NZ" sz="1600" i="1" dirty="0" err="1"/>
              <a:t>te</a:t>
            </a:r>
            <a:r>
              <a:rPr lang="en-NZ" sz="1600" i="1" dirty="0"/>
              <a:t> </a:t>
            </a:r>
            <a:r>
              <a:rPr lang="en-NZ" sz="1600" i="1" dirty="0" err="1"/>
              <a:t>rakanui</a:t>
            </a:r>
            <a:r>
              <a:rPr lang="en-NZ" sz="1600" i="1" dirty="0"/>
              <a:t> to go hard, and Tamatea to take rest. Now, when things are tough or I have heaps on my plate, I know time to rest is coming…. It helps to manage the busy times…there is a light at the end of the tunnel…well, a new moon anyway…</a:t>
            </a:r>
            <a:endParaRPr lang="en-NZ" sz="1600" dirty="0"/>
          </a:p>
          <a:p>
            <a:pPr marL="0" indent="0">
              <a:buNone/>
            </a:pPr>
            <a:r>
              <a:rPr lang="en-NZ" sz="1600" i="1" dirty="0"/>
              <a:t>…I am really excited that </a:t>
            </a:r>
            <a:r>
              <a:rPr lang="en-NZ" sz="1600" i="1" dirty="0" err="1"/>
              <a:t>Matariki</a:t>
            </a:r>
            <a:r>
              <a:rPr lang="en-NZ" sz="1600" i="1" dirty="0"/>
              <a:t> is now being recognised, we use </a:t>
            </a:r>
            <a:r>
              <a:rPr lang="en-NZ" sz="1600" i="1" dirty="0" err="1"/>
              <a:t>Matariki</a:t>
            </a:r>
            <a:r>
              <a:rPr lang="en-NZ" sz="1600" i="1" dirty="0"/>
              <a:t> to reflect on our whānau achievements, valuing our whānau challenges, honouring our </a:t>
            </a:r>
            <a:r>
              <a:rPr lang="en-NZ" sz="1600" i="1" dirty="0" err="1"/>
              <a:t>tūpuna</a:t>
            </a:r>
            <a:r>
              <a:rPr lang="en-NZ" sz="1600" i="1" dirty="0"/>
              <a:t> and making time for this is reassuring for myself and whānau. It keeps us connected; this supports and continues to support my wellbeing through menopause. Knowing we are continuing on the traditions of our </a:t>
            </a:r>
            <a:r>
              <a:rPr lang="en-NZ" sz="1600" i="1" dirty="0" err="1"/>
              <a:t>tūpuna</a:t>
            </a:r>
            <a:r>
              <a:rPr lang="en-NZ" sz="1600" i="1" dirty="0"/>
              <a:t> is a great feeling. One I want my whānau to experience. All of these, I was in practice these whilst my menopause flew past me…</a:t>
            </a:r>
          </a:p>
          <a:p>
            <a:pPr marL="0" indent="0">
              <a:buNone/>
            </a:pPr>
            <a:endParaRPr lang="en-NZ" sz="1600" i="1" dirty="0"/>
          </a:p>
          <a:p>
            <a:pPr marL="0" indent="0">
              <a:buNone/>
            </a:pPr>
            <a:r>
              <a:rPr lang="en-NZ" sz="1600" i="1" dirty="0"/>
              <a:t>He aha </a:t>
            </a:r>
            <a:r>
              <a:rPr lang="en-NZ" sz="1600" i="1" dirty="0" err="1"/>
              <a:t>tō</a:t>
            </a:r>
            <a:r>
              <a:rPr lang="en-NZ" sz="1600" i="1" dirty="0"/>
              <a:t> </a:t>
            </a:r>
            <a:r>
              <a:rPr lang="en-NZ" sz="1600" i="1" dirty="0" err="1"/>
              <a:t>whakaaro</a:t>
            </a:r>
            <a:r>
              <a:rPr lang="en-NZ" sz="1600" i="1" dirty="0"/>
              <a:t>?</a:t>
            </a:r>
          </a:p>
          <a:p>
            <a:pPr marL="0" indent="0">
              <a:buNone/>
            </a:pPr>
            <a:r>
              <a:rPr lang="en-NZ" sz="1600" i="1" dirty="0"/>
              <a:t>Notes </a:t>
            </a:r>
            <a:endParaRPr lang="en-NZ" sz="1600" dirty="0"/>
          </a:p>
          <a:p>
            <a:endParaRPr lang="en-NZ" dirty="0"/>
          </a:p>
        </p:txBody>
      </p:sp>
      <p:pic>
        <p:nvPicPr>
          <p:cNvPr id="4" name="Content Placeholder 3">
            <a:extLst>
              <a:ext uri="{FF2B5EF4-FFF2-40B4-BE49-F238E27FC236}">
                <a16:creationId xmlns:a16="http://schemas.microsoft.com/office/drawing/2014/main" id="{C039258D-BA21-0A1B-0FA1-D40DA68BC9D3}"/>
              </a:ext>
            </a:extLst>
          </p:cNvPr>
          <p:cNvPicPr>
            <a:picLocks noChangeAspect="1"/>
          </p:cNvPicPr>
          <p:nvPr/>
        </p:nvPicPr>
        <p:blipFill>
          <a:blip r:embed="rId2"/>
          <a:stretch>
            <a:fillRect/>
          </a:stretch>
        </p:blipFill>
        <p:spPr>
          <a:xfrm>
            <a:off x="4517393" y="6738506"/>
            <a:ext cx="1704361" cy="850466"/>
          </a:xfrm>
          <a:prstGeom prst="rect">
            <a:avLst/>
          </a:prstGeom>
        </p:spPr>
      </p:pic>
    </p:spTree>
    <p:extLst>
      <p:ext uri="{BB962C8B-B14F-4D97-AF65-F5344CB8AC3E}">
        <p14:creationId xmlns:p14="http://schemas.microsoft.com/office/powerpoint/2010/main" val="1520815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FDEEA-BD36-7745-75BB-DBFE56A1D8BD}"/>
              </a:ext>
            </a:extLst>
          </p:cNvPr>
          <p:cNvSpPr>
            <a:spLocks noGrp="1"/>
          </p:cNvSpPr>
          <p:nvPr>
            <p:ph type="title"/>
          </p:nvPr>
        </p:nvSpPr>
        <p:spPr/>
        <p:txBody>
          <a:bodyPr>
            <a:normAutofit/>
          </a:bodyPr>
          <a:lstStyle/>
          <a:p>
            <a:r>
              <a:rPr lang="en-NZ" sz="2000" dirty="0"/>
              <a:t>Indigenous women</a:t>
            </a:r>
          </a:p>
        </p:txBody>
      </p:sp>
      <p:sp>
        <p:nvSpPr>
          <p:cNvPr id="3" name="Content Placeholder 2">
            <a:extLst>
              <a:ext uri="{FF2B5EF4-FFF2-40B4-BE49-F238E27FC236}">
                <a16:creationId xmlns:a16="http://schemas.microsoft.com/office/drawing/2014/main" id="{39E142F4-580A-99C4-B679-BE26B8726FC9}"/>
              </a:ext>
            </a:extLst>
          </p:cNvPr>
          <p:cNvSpPr>
            <a:spLocks noGrp="1"/>
          </p:cNvSpPr>
          <p:nvPr>
            <p:ph idx="1"/>
          </p:nvPr>
        </p:nvSpPr>
        <p:spPr/>
        <p:txBody>
          <a:bodyPr/>
          <a:lstStyle/>
          <a:p>
            <a:pPr marL="0" indent="0">
              <a:lnSpc>
                <a:spcPct val="100000"/>
              </a:lnSpc>
              <a:buNone/>
            </a:pPr>
            <a:r>
              <a:rPr lang="en-NZ" sz="1800" dirty="0"/>
              <a:t>She's pulling the baby out of the Earth, out of the water, or a dark wet place. It is full of ecological context. We know from our traditional teachings that the waters of the earth and the waters of our bodies are the same water. The follicular fluid which bathes the ripening ovum on the ovary; the dew of the morning grass; the waters of the streams and rivers and the currents of the oceans - all these waters respond to the pull of our Grandmother Moon. She calls them to rise and fall in her rhythm. Mother's milk forms from the bloodstream of the woman. The waters of our bloodstream and the waters of the earth are all the same water. (Cook, 2003, p.1</a:t>
            </a:r>
            <a:r>
              <a:rPr lang="en-NZ" sz="2000" dirty="0"/>
              <a:t>)</a:t>
            </a:r>
          </a:p>
          <a:p>
            <a:pPr marL="0" indent="0">
              <a:lnSpc>
                <a:spcPct val="100000"/>
              </a:lnSpc>
              <a:buNone/>
            </a:pPr>
            <a:endParaRPr lang="en-NZ" sz="2000" dirty="0"/>
          </a:p>
          <a:p>
            <a:pPr marL="0" indent="0">
              <a:lnSpc>
                <a:spcPct val="100000"/>
              </a:lnSpc>
              <a:buNone/>
            </a:pPr>
            <a:endParaRPr lang="en-NZ" sz="2000" dirty="0"/>
          </a:p>
          <a:p>
            <a:pPr marL="0" indent="0">
              <a:lnSpc>
                <a:spcPct val="100000"/>
              </a:lnSpc>
              <a:buNone/>
            </a:pPr>
            <a:br>
              <a:rPr lang="en-NZ" sz="2000" dirty="0"/>
            </a:br>
            <a:endParaRPr lang="en-NZ" sz="2000" dirty="0"/>
          </a:p>
          <a:p>
            <a:endParaRPr lang="en-NZ" dirty="0"/>
          </a:p>
        </p:txBody>
      </p:sp>
      <p:pic>
        <p:nvPicPr>
          <p:cNvPr id="5" name="Picture 4">
            <a:extLst>
              <a:ext uri="{FF2B5EF4-FFF2-40B4-BE49-F238E27FC236}">
                <a16:creationId xmlns:a16="http://schemas.microsoft.com/office/drawing/2014/main" id="{1F35E586-C08F-1835-4BD0-55AB4A1E17AF}"/>
              </a:ext>
            </a:extLst>
          </p:cNvPr>
          <p:cNvPicPr>
            <a:picLocks noChangeAspect="1"/>
          </p:cNvPicPr>
          <p:nvPr/>
        </p:nvPicPr>
        <p:blipFill>
          <a:blip r:embed="rId3"/>
          <a:stretch>
            <a:fillRect/>
          </a:stretch>
        </p:blipFill>
        <p:spPr>
          <a:xfrm>
            <a:off x="2215405" y="7913933"/>
            <a:ext cx="2181529" cy="2915057"/>
          </a:xfrm>
          <a:prstGeom prst="rect">
            <a:avLst/>
          </a:prstGeom>
        </p:spPr>
      </p:pic>
    </p:spTree>
    <p:extLst>
      <p:ext uri="{BB962C8B-B14F-4D97-AF65-F5344CB8AC3E}">
        <p14:creationId xmlns:p14="http://schemas.microsoft.com/office/powerpoint/2010/main" val="1949940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79D8F-790C-FA60-DFB6-6F5E5F68D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D4FABD-E9AB-5FE3-D97E-CC570DEC5A0A}"/>
              </a:ext>
            </a:extLst>
          </p:cNvPr>
          <p:cNvSpPr>
            <a:spLocks noGrp="1"/>
          </p:cNvSpPr>
          <p:nvPr>
            <p:ph type="title"/>
          </p:nvPr>
        </p:nvSpPr>
        <p:spPr/>
        <p:txBody>
          <a:bodyPr>
            <a:normAutofit/>
          </a:bodyPr>
          <a:lstStyle/>
          <a:p>
            <a:r>
              <a:rPr lang="mi-NZ" sz="2000" dirty="0"/>
              <a:t>Mana wahine -Ruahine me Mahi</a:t>
            </a:r>
            <a:br>
              <a:rPr lang="mi-NZ" sz="2000" dirty="0"/>
            </a:br>
            <a:r>
              <a:rPr lang="mi-NZ" sz="2000" dirty="0"/>
              <a:t>What is menopause and work like?</a:t>
            </a:r>
            <a:endParaRPr lang="en-NZ" sz="2000" dirty="0"/>
          </a:p>
        </p:txBody>
      </p:sp>
      <p:sp>
        <p:nvSpPr>
          <p:cNvPr id="3" name="Content Placeholder 2">
            <a:extLst>
              <a:ext uri="{FF2B5EF4-FFF2-40B4-BE49-F238E27FC236}">
                <a16:creationId xmlns:a16="http://schemas.microsoft.com/office/drawing/2014/main" id="{FF005D3D-1A8B-CD27-5B28-5630D0F7AA80}"/>
              </a:ext>
            </a:extLst>
          </p:cNvPr>
          <p:cNvSpPr>
            <a:spLocks noGrp="1"/>
          </p:cNvSpPr>
          <p:nvPr>
            <p:ph idx="1"/>
          </p:nvPr>
        </p:nvSpPr>
        <p:spPr>
          <a:xfrm>
            <a:off x="398009" y="5039796"/>
            <a:ext cx="5915025" cy="2447628"/>
          </a:xfrm>
        </p:spPr>
        <p:txBody>
          <a:bodyPr>
            <a:normAutofit/>
          </a:bodyPr>
          <a:lstStyle/>
          <a:p>
            <a:pPr marL="0" indent="0">
              <a:buNone/>
            </a:pPr>
            <a:br>
              <a:rPr lang="en-NZ" dirty="0"/>
            </a:br>
            <a:endParaRPr lang="en-NZ" dirty="0"/>
          </a:p>
        </p:txBody>
      </p:sp>
      <p:pic>
        <p:nvPicPr>
          <p:cNvPr id="4" name="Picture 3" descr="Add axxody text (1)">
            <a:extLst>
              <a:ext uri="{FF2B5EF4-FFF2-40B4-BE49-F238E27FC236}">
                <a16:creationId xmlns:a16="http://schemas.microsoft.com/office/drawing/2014/main" id="{E3889C23-D78E-8F5B-8BDA-9F9427209A7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8800" y="4135271"/>
            <a:ext cx="4692750" cy="3524281"/>
          </a:xfrm>
          <a:prstGeom prst="rect">
            <a:avLst/>
          </a:prstGeom>
          <a:noFill/>
          <a:ln>
            <a:noFill/>
          </a:ln>
        </p:spPr>
      </p:pic>
    </p:spTree>
    <p:extLst>
      <p:ext uri="{BB962C8B-B14F-4D97-AF65-F5344CB8AC3E}">
        <p14:creationId xmlns:p14="http://schemas.microsoft.com/office/powerpoint/2010/main" val="473679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F23E5-028E-0AC6-BDFB-3506AE83F920}"/>
              </a:ext>
            </a:extLst>
          </p:cNvPr>
          <p:cNvSpPr>
            <a:spLocks noGrp="1"/>
          </p:cNvSpPr>
          <p:nvPr>
            <p:ph type="title"/>
          </p:nvPr>
        </p:nvSpPr>
        <p:spPr/>
        <p:txBody>
          <a:bodyPr>
            <a:normAutofit/>
          </a:bodyPr>
          <a:lstStyle/>
          <a:p>
            <a:r>
              <a:rPr lang="en-NZ" sz="2000" dirty="0"/>
              <a:t>Menopause and mahi</a:t>
            </a:r>
          </a:p>
        </p:txBody>
      </p:sp>
      <p:sp>
        <p:nvSpPr>
          <p:cNvPr id="3" name="Content Placeholder 2">
            <a:extLst>
              <a:ext uri="{FF2B5EF4-FFF2-40B4-BE49-F238E27FC236}">
                <a16:creationId xmlns:a16="http://schemas.microsoft.com/office/drawing/2014/main" id="{B8F192E2-955A-C121-70A8-F887B336302E}"/>
              </a:ext>
            </a:extLst>
          </p:cNvPr>
          <p:cNvSpPr>
            <a:spLocks noGrp="1"/>
          </p:cNvSpPr>
          <p:nvPr>
            <p:ph idx="1"/>
          </p:nvPr>
        </p:nvSpPr>
        <p:spPr/>
        <p:txBody>
          <a:bodyPr>
            <a:normAutofit/>
          </a:bodyPr>
          <a:lstStyle/>
          <a:p>
            <a:pPr marL="0" indent="0">
              <a:buNone/>
            </a:pPr>
            <a:r>
              <a:rPr lang="en-NZ" sz="1600" i="1" dirty="0" err="1"/>
              <a:t>Ruahinetanga</a:t>
            </a:r>
            <a:endParaRPr lang="en-NZ" sz="1600" i="1" dirty="0"/>
          </a:p>
          <a:p>
            <a:pPr marL="0" indent="0">
              <a:buNone/>
            </a:pPr>
            <a:r>
              <a:rPr lang="en-NZ" sz="1600" i="1" dirty="0"/>
              <a:t>…The long and the short of it was that because of the bleeding, I was very anaemic, and so that obviously contributed to my tiredness and irritability. Anyway, I had to go and have some iron transfusions, so I had to talk to my manager about taking time off. My manager was a Samoan man; I would say in his 30s. </a:t>
            </a:r>
            <a:r>
              <a:rPr lang="en-NZ" sz="1600" i="1" dirty="0" err="1"/>
              <a:t>Shaaaaame</a:t>
            </a:r>
            <a:r>
              <a:rPr lang="en-NZ" sz="1600" i="1" dirty="0"/>
              <a:t>, man, I did not want to have that conversation with him… Oh hey, I have to have some time off because I’ve had really heavy vaginal bleeding … I didn’t think he would even know what menopause is, anyway. I started to say I’m anaemic and need to get iron transfusions, and then I just got so </a:t>
            </a:r>
            <a:r>
              <a:rPr lang="en-NZ" sz="1600" i="1" dirty="0" err="1"/>
              <a:t>whakamā</a:t>
            </a:r>
            <a:r>
              <a:rPr lang="en-NZ" sz="1600" i="1" dirty="0"/>
              <a:t> I lied and said I mean my mum was sick and I had to take her to her doctor’s appointments. I did not want to tell him about my bloody, literally bloody, menopause. Basically, it’s not an environment where you can be open about that sort of stuff, or any stuff really…</a:t>
            </a:r>
          </a:p>
          <a:p>
            <a:pPr marL="0" indent="0">
              <a:buNone/>
            </a:pPr>
            <a:r>
              <a:rPr lang="en-NZ" sz="1600" dirty="0"/>
              <a:t>…I</a:t>
            </a:r>
            <a:r>
              <a:rPr lang="en-NZ" sz="1600" i="1" dirty="0"/>
              <a:t> think it needs to be taken more seriously at work; some countries are pushing for menopause leave. Work was harder because of brain fog and heightened emotions, also lack of sleep due to night sweats…</a:t>
            </a:r>
            <a:endParaRPr lang="en-NZ" sz="1600" dirty="0"/>
          </a:p>
          <a:p>
            <a:pPr marL="0" indent="0">
              <a:buNone/>
            </a:pPr>
            <a:endParaRPr lang="en-NZ" sz="1600" i="1" dirty="0"/>
          </a:p>
          <a:p>
            <a:pPr marL="0" indent="0">
              <a:buNone/>
            </a:pPr>
            <a:r>
              <a:rPr lang="en-NZ" sz="1600" i="1" dirty="0"/>
              <a:t>He aha </a:t>
            </a:r>
            <a:r>
              <a:rPr lang="en-NZ" sz="1600" i="1" dirty="0" err="1"/>
              <a:t>tō</a:t>
            </a:r>
            <a:r>
              <a:rPr lang="en-NZ" sz="1600" i="1" dirty="0"/>
              <a:t> </a:t>
            </a:r>
            <a:r>
              <a:rPr lang="en-NZ" sz="1600" i="1" dirty="0" err="1"/>
              <a:t>whakaaro</a:t>
            </a:r>
            <a:r>
              <a:rPr lang="en-NZ" sz="1600" i="1" dirty="0"/>
              <a:t>?</a:t>
            </a:r>
          </a:p>
          <a:p>
            <a:pPr marL="0" indent="0">
              <a:buNone/>
            </a:pPr>
            <a:r>
              <a:rPr lang="en-NZ" sz="1600" i="1" dirty="0"/>
              <a:t>Notes </a:t>
            </a:r>
            <a:endParaRPr lang="en-NZ" sz="1600" dirty="0"/>
          </a:p>
        </p:txBody>
      </p:sp>
      <p:pic>
        <p:nvPicPr>
          <p:cNvPr id="4" name="Content Placeholder 3">
            <a:extLst>
              <a:ext uri="{FF2B5EF4-FFF2-40B4-BE49-F238E27FC236}">
                <a16:creationId xmlns:a16="http://schemas.microsoft.com/office/drawing/2014/main" id="{5B2F604A-41FB-C5C4-3310-97421D8D07DB}"/>
              </a:ext>
            </a:extLst>
          </p:cNvPr>
          <p:cNvPicPr>
            <a:picLocks noChangeAspect="1"/>
          </p:cNvPicPr>
          <p:nvPr/>
        </p:nvPicPr>
        <p:blipFill>
          <a:blip r:embed="rId3"/>
          <a:stretch>
            <a:fillRect/>
          </a:stretch>
        </p:blipFill>
        <p:spPr>
          <a:xfrm>
            <a:off x="4517393" y="8048690"/>
            <a:ext cx="1704361" cy="850466"/>
          </a:xfrm>
          <a:prstGeom prst="rect">
            <a:avLst/>
          </a:prstGeom>
        </p:spPr>
      </p:pic>
    </p:spTree>
    <p:extLst>
      <p:ext uri="{BB962C8B-B14F-4D97-AF65-F5344CB8AC3E}">
        <p14:creationId xmlns:p14="http://schemas.microsoft.com/office/powerpoint/2010/main" val="4282641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B9687-0F23-DB67-4DA2-7B81287832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3B17C-7FF2-A579-032B-35BA181CC58C}"/>
              </a:ext>
            </a:extLst>
          </p:cNvPr>
          <p:cNvSpPr>
            <a:spLocks noGrp="1"/>
          </p:cNvSpPr>
          <p:nvPr>
            <p:ph type="title"/>
          </p:nvPr>
        </p:nvSpPr>
        <p:spPr/>
        <p:txBody>
          <a:bodyPr>
            <a:normAutofit/>
          </a:bodyPr>
          <a:lstStyle/>
          <a:p>
            <a:r>
              <a:rPr lang="mi-NZ" sz="2000" dirty="0"/>
              <a:t>Mana wahine- Hauora taha Tinana</a:t>
            </a:r>
            <a:br>
              <a:rPr lang="mi-NZ" sz="2000" dirty="0"/>
            </a:br>
            <a:r>
              <a:rPr lang="mi-NZ" sz="2000" dirty="0"/>
              <a:t>Menopause and  Hauora tinana...</a:t>
            </a:r>
            <a:endParaRPr lang="en-NZ" sz="2000" dirty="0"/>
          </a:p>
        </p:txBody>
      </p:sp>
      <p:sp>
        <p:nvSpPr>
          <p:cNvPr id="3" name="Content Placeholder 2">
            <a:extLst>
              <a:ext uri="{FF2B5EF4-FFF2-40B4-BE49-F238E27FC236}">
                <a16:creationId xmlns:a16="http://schemas.microsoft.com/office/drawing/2014/main" id="{6427A458-C4D6-F0AE-C128-CFCC5B35C669}"/>
              </a:ext>
            </a:extLst>
          </p:cNvPr>
          <p:cNvSpPr>
            <a:spLocks noGrp="1"/>
          </p:cNvSpPr>
          <p:nvPr>
            <p:ph idx="1"/>
          </p:nvPr>
        </p:nvSpPr>
        <p:spPr>
          <a:xfrm>
            <a:off x="398009" y="5039796"/>
            <a:ext cx="5915025" cy="2447628"/>
          </a:xfrm>
        </p:spPr>
        <p:txBody>
          <a:bodyPr>
            <a:normAutofit/>
          </a:bodyPr>
          <a:lstStyle/>
          <a:p>
            <a:pPr marL="0" indent="0">
              <a:buNone/>
            </a:pPr>
            <a:br>
              <a:rPr lang="en-NZ" dirty="0"/>
            </a:br>
            <a:endParaRPr lang="en-NZ" dirty="0"/>
          </a:p>
        </p:txBody>
      </p:sp>
      <p:pic>
        <p:nvPicPr>
          <p:cNvPr id="5" name="Picture 4">
            <a:extLst>
              <a:ext uri="{FF2B5EF4-FFF2-40B4-BE49-F238E27FC236}">
                <a16:creationId xmlns:a16="http://schemas.microsoft.com/office/drawing/2014/main" id="{DA1C80EB-299B-C27A-8C33-9483EA23405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6131" y="3985147"/>
            <a:ext cx="4200963" cy="3657599"/>
          </a:xfrm>
          <a:prstGeom prst="rect">
            <a:avLst/>
          </a:prstGeom>
          <a:noFill/>
          <a:ln>
            <a:noFill/>
          </a:ln>
        </p:spPr>
      </p:pic>
    </p:spTree>
    <p:extLst>
      <p:ext uri="{BB962C8B-B14F-4D97-AF65-F5344CB8AC3E}">
        <p14:creationId xmlns:p14="http://schemas.microsoft.com/office/powerpoint/2010/main" val="3669789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5498A-D4C3-6F99-EDD3-B06A29074293}"/>
              </a:ext>
            </a:extLst>
          </p:cNvPr>
          <p:cNvSpPr>
            <a:spLocks noGrp="1"/>
          </p:cNvSpPr>
          <p:nvPr>
            <p:ph type="title"/>
          </p:nvPr>
        </p:nvSpPr>
        <p:spPr>
          <a:xfrm>
            <a:off x="326921" y="887104"/>
            <a:ext cx="6204159" cy="1507897"/>
          </a:xfrm>
        </p:spPr>
        <p:txBody>
          <a:bodyPr>
            <a:normAutofit/>
          </a:bodyPr>
          <a:lstStyle/>
          <a:p>
            <a:r>
              <a:rPr lang="en-NZ" dirty="0"/>
              <a:t>Ko </a:t>
            </a:r>
            <a:r>
              <a:rPr lang="en-NZ" dirty="0" err="1"/>
              <a:t>wai</a:t>
            </a:r>
            <a:r>
              <a:rPr lang="en-NZ" dirty="0"/>
              <a:t> au</a:t>
            </a:r>
            <a:br>
              <a:rPr lang="en-NZ" dirty="0"/>
            </a:br>
            <a:endParaRPr lang="en-NZ" dirty="0"/>
          </a:p>
        </p:txBody>
      </p:sp>
      <p:pic>
        <p:nvPicPr>
          <p:cNvPr id="7" name="Picture 6">
            <a:extLst>
              <a:ext uri="{FF2B5EF4-FFF2-40B4-BE49-F238E27FC236}">
                <a16:creationId xmlns:a16="http://schemas.microsoft.com/office/drawing/2014/main" id="{32AA0BD3-121D-3BB6-6055-0A2D694AFC90}"/>
              </a:ext>
            </a:extLst>
          </p:cNvPr>
          <p:cNvPicPr>
            <a:picLocks noChangeAspect="1"/>
          </p:cNvPicPr>
          <p:nvPr/>
        </p:nvPicPr>
        <p:blipFill>
          <a:blip r:embed="rId3"/>
          <a:stretch>
            <a:fillRect/>
          </a:stretch>
        </p:blipFill>
        <p:spPr>
          <a:xfrm>
            <a:off x="1557887" y="5519522"/>
            <a:ext cx="1575197" cy="2397277"/>
          </a:xfrm>
          <a:prstGeom prst="rect">
            <a:avLst/>
          </a:prstGeom>
        </p:spPr>
      </p:pic>
      <p:pic>
        <p:nvPicPr>
          <p:cNvPr id="8" name="Picture 7">
            <a:extLst>
              <a:ext uri="{FF2B5EF4-FFF2-40B4-BE49-F238E27FC236}">
                <a16:creationId xmlns:a16="http://schemas.microsoft.com/office/drawing/2014/main" id="{E013F032-983C-EEBD-DAF5-888B6EE7849B}"/>
              </a:ext>
            </a:extLst>
          </p:cNvPr>
          <p:cNvPicPr>
            <a:picLocks noChangeAspect="1"/>
          </p:cNvPicPr>
          <p:nvPr/>
        </p:nvPicPr>
        <p:blipFill>
          <a:blip r:embed="rId4"/>
          <a:stretch>
            <a:fillRect/>
          </a:stretch>
        </p:blipFill>
        <p:spPr>
          <a:xfrm>
            <a:off x="3203439" y="5203812"/>
            <a:ext cx="1742954" cy="2712987"/>
          </a:xfrm>
          <a:prstGeom prst="rect">
            <a:avLst/>
          </a:prstGeom>
        </p:spPr>
      </p:pic>
      <p:pic>
        <p:nvPicPr>
          <p:cNvPr id="9" name="Picture 8">
            <a:extLst>
              <a:ext uri="{FF2B5EF4-FFF2-40B4-BE49-F238E27FC236}">
                <a16:creationId xmlns:a16="http://schemas.microsoft.com/office/drawing/2014/main" id="{66B7ECA5-4816-AF57-6FB5-0EE50E9FDC3C}"/>
              </a:ext>
            </a:extLst>
          </p:cNvPr>
          <p:cNvPicPr>
            <a:picLocks noChangeAspect="1"/>
          </p:cNvPicPr>
          <p:nvPr/>
        </p:nvPicPr>
        <p:blipFill>
          <a:blip r:embed="rId5"/>
          <a:stretch>
            <a:fillRect/>
          </a:stretch>
        </p:blipFill>
        <p:spPr>
          <a:xfrm>
            <a:off x="4927408" y="5945676"/>
            <a:ext cx="1445409" cy="1787766"/>
          </a:xfrm>
          <a:prstGeom prst="rect">
            <a:avLst/>
          </a:prstGeom>
        </p:spPr>
      </p:pic>
      <p:pic>
        <p:nvPicPr>
          <p:cNvPr id="10" name="Picture 9">
            <a:extLst>
              <a:ext uri="{FF2B5EF4-FFF2-40B4-BE49-F238E27FC236}">
                <a16:creationId xmlns:a16="http://schemas.microsoft.com/office/drawing/2014/main" id="{316C9DE3-C3F6-C052-10F2-00348A81B584}"/>
              </a:ext>
            </a:extLst>
          </p:cNvPr>
          <p:cNvPicPr>
            <a:picLocks noChangeAspect="1"/>
          </p:cNvPicPr>
          <p:nvPr/>
        </p:nvPicPr>
        <p:blipFill>
          <a:blip r:embed="rId6"/>
          <a:stretch>
            <a:fillRect/>
          </a:stretch>
        </p:blipFill>
        <p:spPr>
          <a:xfrm>
            <a:off x="69065" y="5702878"/>
            <a:ext cx="1487686" cy="2030564"/>
          </a:xfrm>
          <a:prstGeom prst="rect">
            <a:avLst/>
          </a:prstGeom>
        </p:spPr>
      </p:pic>
      <p:sp>
        <p:nvSpPr>
          <p:cNvPr id="4" name="Content Placeholder 3">
            <a:extLst>
              <a:ext uri="{FF2B5EF4-FFF2-40B4-BE49-F238E27FC236}">
                <a16:creationId xmlns:a16="http://schemas.microsoft.com/office/drawing/2014/main" id="{1FBFB3FC-B275-77DD-2ACD-F1809FD32A12}"/>
              </a:ext>
            </a:extLst>
          </p:cNvPr>
          <p:cNvSpPr>
            <a:spLocks noGrp="1"/>
          </p:cNvSpPr>
          <p:nvPr>
            <p:ph idx="1"/>
          </p:nvPr>
        </p:nvSpPr>
        <p:spPr>
          <a:xfrm>
            <a:off x="616055" y="3208200"/>
            <a:ext cx="5915025" cy="7735712"/>
          </a:xfrm>
        </p:spPr>
        <p:txBody>
          <a:bodyPr>
            <a:normAutofit/>
          </a:bodyPr>
          <a:lstStyle/>
          <a:p>
            <a:pPr marL="0" indent="0">
              <a:buNone/>
            </a:pPr>
            <a:r>
              <a:rPr lang="en-NZ" sz="1800" dirty="0"/>
              <a:t>He </a:t>
            </a:r>
            <a:r>
              <a:rPr lang="en-NZ" sz="1800" dirty="0" err="1"/>
              <a:t>uri</a:t>
            </a:r>
            <a:r>
              <a:rPr lang="en-NZ" sz="1800" dirty="0"/>
              <a:t> ahau </a:t>
            </a:r>
            <a:r>
              <a:rPr lang="en-NZ" sz="1800" dirty="0" err="1"/>
              <a:t>nō</a:t>
            </a:r>
            <a:r>
              <a:rPr lang="en-NZ" sz="1800" dirty="0"/>
              <a:t> </a:t>
            </a:r>
            <a:r>
              <a:rPr lang="en-NZ" sz="1800" dirty="0" err="1"/>
              <a:t>Ngati</a:t>
            </a:r>
            <a:r>
              <a:rPr lang="en-NZ" sz="1800" dirty="0"/>
              <a:t> </a:t>
            </a:r>
            <a:r>
              <a:rPr lang="en-NZ" sz="1800" dirty="0" err="1"/>
              <a:t>Pikao</a:t>
            </a:r>
            <a:r>
              <a:rPr lang="en-NZ" sz="1800" dirty="0"/>
              <a:t>, </a:t>
            </a:r>
            <a:r>
              <a:rPr lang="en-NZ" sz="1800" dirty="0" err="1"/>
              <a:t>nō</a:t>
            </a:r>
            <a:r>
              <a:rPr lang="en-NZ" sz="1800" dirty="0"/>
              <a:t> </a:t>
            </a:r>
            <a:r>
              <a:rPr lang="en-NZ" sz="1800" dirty="0" err="1"/>
              <a:t>Ngati</a:t>
            </a:r>
            <a:r>
              <a:rPr lang="en-NZ" sz="1800" dirty="0"/>
              <a:t> </a:t>
            </a:r>
            <a:r>
              <a:rPr lang="en-NZ" sz="1800" dirty="0" err="1"/>
              <a:t>Rongomai</a:t>
            </a:r>
            <a:r>
              <a:rPr lang="en-NZ" sz="1800" dirty="0"/>
              <a:t> </a:t>
            </a:r>
            <a:r>
              <a:rPr lang="en-NZ" sz="1800" dirty="0" err="1"/>
              <a:t>hoki</a:t>
            </a:r>
            <a:br>
              <a:rPr lang="en-NZ" sz="1800" dirty="0"/>
            </a:br>
            <a:r>
              <a:rPr lang="en-NZ" sz="1800" dirty="0"/>
              <a:t>Ko Kelly </a:t>
            </a:r>
            <a:r>
              <a:rPr lang="en-NZ" sz="1800" dirty="0" err="1"/>
              <a:t>toku</a:t>
            </a:r>
            <a:r>
              <a:rPr lang="en-NZ" sz="1800" dirty="0"/>
              <a:t> </a:t>
            </a:r>
            <a:r>
              <a:rPr lang="en-NZ" sz="1800" dirty="0" err="1"/>
              <a:t>ingoa</a:t>
            </a:r>
            <a:endParaRPr lang="en-NZ" sz="1800" dirty="0"/>
          </a:p>
        </p:txBody>
      </p:sp>
      <p:pic>
        <p:nvPicPr>
          <p:cNvPr id="6" name="Picture 5">
            <a:extLst>
              <a:ext uri="{FF2B5EF4-FFF2-40B4-BE49-F238E27FC236}">
                <a16:creationId xmlns:a16="http://schemas.microsoft.com/office/drawing/2014/main" id="{F68C0D40-00EA-EC0A-CAC1-45B467271772}"/>
              </a:ext>
            </a:extLst>
          </p:cNvPr>
          <p:cNvPicPr>
            <a:picLocks noChangeAspect="1"/>
          </p:cNvPicPr>
          <p:nvPr/>
        </p:nvPicPr>
        <p:blipFill>
          <a:blip r:embed="rId7"/>
          <a:stretch>
            <a:fillRect/>
          </a:stretch>
        </p:blipFill>
        <p:spPr>
          <a:xfrm>
            <a:off x="4349695" y="9248005"/>
            <a:ext cx="1707028" cy="847417"/>
          </a:xfrm>
          <a:prstGeom prst="rect">
            <a:avLst/>
          </a:prstGeom>
        </p:spPr>
      </p:pic>
    </p:spTree>
    <p:extLst>
      <p:ext uri="{BB962C8B-B14F-4D97-AF65-F5344CB8AC3E}">
        <p14:creationId xmlns:p14="http://schemas.microsoft.com/office/powerpoint/2010/main" val="4116889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F6305-5C73-0E94-0B8D-418BA5F504A4}"/>
              </a:ext>
            </a:extLst>
          </p:cNvPr>
          <p:cNvSpPr>
            <a:spLocks noGrp="1"/>
          </p:cNvSpPr>
          <p:nvPr>
            <p:ph type="title"/>
          </p:nvPr>
        </p:nvSpPr>
        <p:spPr/>
        <p:txBody>
          <a:bodyPr>
            <a:normAutofit/>
          </a:bodyPr>
          <a:lstStyle/>
          <a:p>
            <a:r>
              <a:rPr lang="en-NZ" sz="2000" dirty="0"/>
              <a:t>Menopause and Hauora-Healthcare</a:t>
            </a:r>
          </a:p>
        </p:txBody>
      </p:sp>
      <p:sp>
        <p:nvSpPr>
          <p:cNvPr id="3" name="Content Placeholder 2">
            <a:extLst>
              <a:ext uri="{FF2B5EF4-FFF2-40B4-BE49-F238E27FC236}">
                <a16:creationId xmlns:a16="http://schemas.microsoft.com/office/drawing/2014/main" id="{2A58E67E-7AA1-D395-F063-A4D10862475A}"/>
              </a:ext>
            </a:extLst>
          </p:cNvPr>
          <p:cNvSpPr>
            <a:spLocks noGrp="1"/>
          </p:cNvSpPr>
          <p:nvPr>
            <p:ph idx="1"/>
          </p:nvPr>
        </p:nvSpPr>
        <p:spPr/>
        <p:txBody>
          <a:bodyPr>
            <a:normAutofit/>
          </a:bodyPr>
          <a:lstStyle/>
          <a:p>
            <a:pPr marL="0" indent="0">
              <a:buNone/>
            </a:pPr>
            <a:r>
              <a:rPr lang="en-NZ" sz="1600" i="1" dirty="0"/>
              <a:t>…Doctor unsafe place, very black and white, and sent home with a list of instructions; there is no understanding for who I am, there is no </a:t>
            </a:r>
            <a:r>
              <a:rPr lang="en-NZ" sz="1600" i="1" dirty="0" err="1"/>
              <a:t>wairua</a:t>
            </a:r>
            <a:r>
              <a:rPr lang="en-NZ" sz="1600" i="1" dirty="0"/>
              <a:t>. Plus, it’s not cheap, and it takes so much time to get there, wait to see them and then get back home again – what’s the point for something I can find on Google…</a:t>
            </a:r>
            <a:endParaRPr lang="en-NZ" sz="1600" dirty="0"/>
          </a:p>
          <a:p>
            <a:pPr marL="0" indent="0">
              <a:buNone/>
            </a:pPr>
            <a:r>
              <a:rPr lang="en-NZ" sz="1600" i="1" dirty="0"/>
              <a:t>… I've been to the doctor maybe eight times about what I presumed to be menopause. I mean, I had all the symptoms of what you would see in menopause, but they never really brought it up, but I am the right age, I have the symptoms, and so it must be right? Anyway, they don’t seem to really listen, but the cost adds up, plus I am busy, really too busy to go and wait in the doctor’s clinic while they run 45 minutes late for my appointment. Then I’m in the room for about 5 minutes; he takes my blood pressure, nods his head, thinks it’s viral, gives me some Panadol, and then tells me to come back in a couple of weeks if I’m not feeling better. Hell, is there something not right with this picture… It doesn’t take a genius; I get so </a:t>
            </a:r>
            <a:r>
              <a:rPr lang="en-NZ" sz="1600" i="1" dirty="0" err="1"/>
              <a:t>hōhā</a:t>
            </a:r>
            <a:r>
              <a:rPr lang="en-NZ" sz="1600" i="1" dirty="0"/>
              <a:t> just thinking about it…</a:t>
            </a:r>
          </a:p>
          <a:p>
            <a:pPr marL="0" indent="0">
              <a:buNone/>
            </a:pPr>
            <a:endParaRPr lang="en-NZ" sz="1600" i="1" dirty="0"/>
          </a:p>
          <a:p>
            <a:pPr marL="0" indent="0">
              <a:buNone/>
            </a:pPr>
            <a:r>
              <a:rPr lang="en-NZ" sz="1600" i="1" dirty="0"/>
              <a:t>He aha </a:t>
            </a:r>
            <a:r>
              <a:rPr lang="en-NZ" sz="1600" i="1" dirty="0" err="1"/>
              <a:t>tō</a:t>
            </a:r>
            <a:r>
              <a:rPr lang="en-NZ" sz="1600" i="1" dirty="0"/>
              <a:t> </a:t>
            </a:r>
            <a:r>
              <a:rPr lang="en-NZ" sz="1600" i="1" dirty="0" err="1"/>
              <a:t>whakaaro</a:t>
            </a:r>
            <a:r>
              <a:rPr lang="en-NZ" sz="1600" i="1" dirty="0"/>
              <a:t>?</a:t>
            </a:r>
          </a:p>
          <a:p>
            <a:pPr marL="0" indent="0">
              <a:buNone/>
            </a:pPr>
            <a:r>
              <a:rPr lang="en-NZ" sz="1600" i="1" dirty="0"/>
              <a:t>Notes </a:t>
            </a:r>
            <a:endParaRPr lang="en-NZ" sz="1600" dirty="0"/>
          </a:p>
        </p:txBody>
      </p:sp>
      <p:pic>
        <p:nvPicPr>
          <p:cNvPr id="4" name="Content Placeholder 3">
            <a:extLst>
              <a:ext uri="{FF2B5EF4-FFF2-40B4-BE49-F238E27FC236}">
                <a16:creationId xmlns:a16="http://schemas.microsoft.com/office/drawing/2014/main" id="{61D10F85-7AEF-3B1F-7F84-F4C7E7719DAD}"/>
              </a:ext>
            </a:extLst>
          </p:cNvPr>
          <p:cNvPicPr>
            <a:picLocks noChangeAspect="1"/>
          </p:cNvPicPr>
          <p:nvPr/>
        </p:nvPicPr>
        <p:blipFill>
          <a:blip r:embed="rId3"/>
          <a:stretch>
            <a:fillRect/>
          </a:stretch>
        </p:blipFill>
        <p:spPr>
          <a:xfrm>
            <a:off x="4408211" y="7530074"/>
            <a:ext cx="1704361" cy="850466"/>
          </a:xfrm>
          <a:prstGeom prst="rect">
            <a:avLst/>
          </a:prstGeom>
        </p:spPr>
      </p:pic>
    </p:spTree>
    <p:extLst>
      <p:ext uri="{BB962C8B-B14F-4D97-AF65-F5344CB8AC3E}">
        <p14:creationId xmlns:p14="http://schemas.microsoft.com/office/powerpoint/2010/main" val="3624409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7C6E3-8424-FBBC-BF18-41DE9435E4EF}"/>
              </a:ext>
            </a:extLst>
          </p:cNvPr>
          <p:cNvSpPr>
            <a:spLocks noGrp="1"/>
          </p:cNvSpPr>
          <p:nvPr>
            <p:ph type="title"/>
          </p:nvPr>
        </p:nvSpPr>
        <p:spPr/>
        <p:txBody>
          <a:bodyPr>
            <a:normAutofit/>
          </a:bodyPr>
          <a:lstStyle/>
          <a:p>
            <a:r>
              <a:rPr lang="en-NZ" sz="2000" dirty="0"/>
              <a:t>Mana </a:t>
            </a:r>
            <a:r>
              <a:rPr lang="en-NZ" sz="2000" dirty="0" err="1"/>
              <a:t>wahine</a:t>
            </a:r>
            <a:r>
              <a:rPr lang="en-NZ" sz="2000" dirty="0"/>
              <a:t> and </a:t>
            </a:r>
            <a:r>
              <a:rPr lang="en-NZ" sz="2000" dirty="0" err="1"/>
              <a:t>Tinana</a:t>
            </a:r>
            <a:endParaRPr lang="en-NZ" sz="2000" dirty="0"/>
          </a:p>
        </p:txBody>
      </p:sp>
      <p:sp>
        <p:nvSpPr>
          <p:cNvPr id="3" name="Content Placeholder 2">
            <a:extLst>
              <a:ext uri="{FF2B5EF4-FFF2-40B4-BE49-F238E27FC236}">
                <a16:creationId xmlns:a16="http://schemas.microsoft.com/office/drawing/2014/main" id="{84DBE1B9-E197-1ECB-BE12-AEFD63A246F2}"/>
              </a:ext>
            </a:extLst>
          </p:cNvPr>
          <p:cNvSpPr>
            <a:spLocks noGrp="1"/>
          </p:cNvSpPr>
          <p:nvPr>
            <p:ph idx="1"/>
          </p:nvPr>
        </p:nvSpPr>
        <p:spPr>
          <a:xfrm>
            <a:off x="471488" y="2306473"/>
            <a:ext cx="5915025" cy="9539784"/>
          </a:xfrm>
        </p:spPr>
        <p:txBody>
          <a:bodyPr>
            <a:normAutofit lnSpcReduction="10000"/>
          </a:bodyPr>
          <a:lstStyle/>
          <a:p>
            <a:pPr marL="0" indent="0">
              <a:buNone/>
            </a:pPr>
            <a:r>
              <a:rPr lang="en-NZ" sz="1600" i="1" dirty="0"/>
              <a:t>…Brain fog and heightened emotions – also lack of sleep due to night sweats…</a:t>
            </a:r>
            <a:endParaRPr lang="en-NZ" sz="1600" dirty="0"/>
          </a:p>
          <a:p>
            <a:pPr marL="0" indent="0">
              <a:buNone/>
            </a:pPr>
            <a:r>
              <a:rPr lang="en-NZ" sz="1600" i="1" dirty="0"/>
              <a:t>…When I am tired, it makes my physical symptoms worse. At the end of the day, my leg is sore. I am grumpy with my </a:t>
            </a:r>
            <a:r>
              <a:rPr lang="en-NZ" sz="1600" i="1" dirty="0" err="1"/>
              <a:t>tamariki</a:t>
            </a:r>
            <a:r>
              <a:rPr lang="en-NZ" sz="1600" i="1" dirty="0"/>
              <a:t>, and I hate being a grumpy mama. I have a real lack of sleep; I think I always have. I ended up taking some homeopathic stuff, and whether it was placebo effect or not, I didn't care once I started sleeping; things got better. Menopause made that worse…</a:t>
            </a:r>
            <a:endParaRPr lang="en-NZ" sz="1600" dirty="0"/>
          </a:p>
          <a:p>
            <a:pPr marL="0" indent="0">
              <a:buNone/>
            </a:pPr>
            <a:r>
              <a:rPr lang="en-NZ" sz="1600" i="1" dirty="0"/>
              <a:t>…My experience was because I didn’t know about it, who would know if a cramp or flush was menopause related or related to being </a:t>
            </a:r>
            <a:r>
              <a:rPr lang="en-NZ" sz="1600" i="1" dirty="0" err="1"/>
              <a:t>mauiui</a:t>
            </a:r>
            <a:r>
              <a:rPr lang="en-NZ" sz="1600" i="1" dirty="0"/>
              <a:t>. I was too busy to be concerned anyway…</a:t>
            </a:r>
            <a:endParaRPr lang="en-NZ" sz="1600" dirty="0"/>
          </a:p>
          <a:p>
            <a:pPr marL="0" indent="0">
              <a:buNone/>
            </a:pPr>
            <a:r>
              <a:rPr lang="en-NZ" sz="1600" i="1" dirty="0"/>
              <a:t> …I had a breakdown, I got so low and was having suicidal thoughts, it was just awful, when I look back, nothing significantly had changed except for my age and going through menopause. I had to take 6 weeks off work, and the doctor put me on antidepressants and HRT. I don’t know if it was the anti-depressants or the HRT that helped here, or whether I had just sort of come to a point in my life where I took control…</a:t>
            </a:r>
          </a:p>
          <a:p>
            <a:endParaRPr lang="en-NZ" sz="1600" i="1" dirty="0"/>
          </a:p>
          <a:p>
            <a:pPr marL="0" indent="0">
              <a:buNone/>
            </a:pPr>
            <a:r>
              <a:rPr lang="en-NZ" sz="1600" i="1" dirty="0"/>
              <a:t>He aha </a:t>
            </a:r>
            <a:r>
              <a:rPr lang="en-NZ" sz="1600" i="1" dirty="0" err="1"/>
              <a:t>tō</a:t>
            </a:r>
            <a:r>
              <a:rPr lang="en-NZ" sz="1600" i="1" dirty="0"/>
              <a:t> </a:t>
            </a:r>
            <a:r>
              <a:rPr lang="en-NZ" sz="1600" i="1" dirty="0" err="1"/>
              <a:t>whakaaro</a:t>
            </a:r>
            <a:r>
              <a:rPr lang="en-NZ" sz="1600" i="1" dirty="0"/>
              <a:t>?</a:t>
            </a:r>
          </a:p>
          <a:p>
            <a:pPr marL="0" indent="0">
              <a:buNone/>
            </a:pPr>
            <a:r>
              <a:rPr lang="en-NZ" sz="1600" i="1" dirty="0"/>
              <a:t>Notes</a:t>
            </a:r>
          </a:p>
          <a:p>
            <a:pPr marL="0" indent="0">
              <a:buNone/>
            </a:pPr>
            <a:endParaRPr lang="en-NZ" sz="1600" i="1" dirty="0"/>
          </a:p>
          <a:p>
            <a:pPr marL="0" indent="0">
              <a:buNone/>
            </a:pPr>
            <a:endParaRPr lang="en-NZ" sz="1600" i="1" dirty="0"/>
          </a:p>
          <a:p>
            <a:pPr marL="0" indent="0">
              <a:buNone/>
            </a:pPr>
            <a:endParaRPr lang="en-NZ" sz="1600" i="1" dirty="0"/>
          </a:p>
          <a:p>
            <a:pPr marL="0" indent="0">
              <a:buNone/>
            </a:pPr>
            <a:endParaRPr lang="en-NZ" sz="1600" i="1" dirty="0"/>
          </a:p>
          <a:p>
            <a:pPr marL="0" indent="0">
              <a:buNone/>
            </a:pPr>
            <a:endParaRPr lang="en-NZ" sz="1600" i="1" dirty="0"/>
          </a:p>
          <a:p>
            <a:pPr marL="0" indent="0">
              <a:buNone/>
            </a:pPr>
            <a:endParaRPr lang="en-NZ" sz="1600" i="1" dirty="0"/>
          </a:p>
          <a:p>
            <a:pPr marL="0" indent="0">
              <a:buNone/>
            </a:pPr>
            <a:endParaRPr lang="en-NZ" sz="1600" i="1" dirty="0"/>
          </a:p>
          <a:p>
            <a:pPr marL="0" indent="0">
              <a:buNone/>
            </a:pPr>
            <a:endParaRPr lang="en-NZ" sz="1600" i="1" dirty="0"/>
          </a:p>
          <a:p>
            <a:pPr marL="0" indent="0">
              <a:buNone/>
            </a:pPr>
            <a:endParaRPr lang="en-NZ" sz="1600" i="1" dirty="0"/>
          </a:p>
          <a:p>
            <a:pPr marL="0" indent="0">
              <a:buNone/>
            </a:pPr>
            <a:endParaRPr lang="en-NZ" sz="1600" i="1" dirty="0"/>
          </a:p>
          <a:p>
            <a:pPr marL="0" indent="0">
              <a:buNone/>
            </a:pPr>
            <a:endParaRPr lang="en-NZ" sz="1600" i="1" dirty="0"/>
          </a:p>
          <a:p>
            <a:pPr marL="0" indent="0">
              <a:buNone/>
            </a:pPr>
            <a:endParaRPr lang="en-NZ" sz="1600" i="1" dirty="0"/>
          </a:p>
          <a:p>
            <a:pPr marL="0" indent="0">
              <a:buNone/>
            </a:pPr>
            <a:endParaRPr lang="en-NZ" sz="1600" i="1" dirty="0"/>
          </a:p>
          <a:p>
            <a:pPr marL="0" indent="0">
              <a:buNone/>
            </a:pPr>
            <a:r>
              <a:rPr lang="en-NZ" sz="1600" i="1" dirty="0"/>
              <a:t>If you want more information or support please reach out </a:t>
            </a:r>
            <a:r>
              <a:rPr lang="en-NZ" sz="1600" i="1" dirty="0">
                <a:hlinkClick r:id="rId2"/>
              </a:rPr>
              <a:t>ruahinetanga@gmail.com</a:t>
            </a:r>
            <a:r>
              <a:rPr lang="en-NZ" sz="1600" i="1" dirty="0"/>
              <a:t> or your Healthcare provider</a:t>
            </a:r>
          </a:p>
        </p:txBody>
      </p:sp>
      <p:pic>
        <p:nvPicPr>
          <p:cNvPr id="4" name="Content Placeholder 3">
            <a:extLst>
              <a:ext uri="{FF2B5EF4-FFF2-40B4-BE49-F238E27FC236}">
                <a16:creationId xmlns:a16="http://schemas.microsoft.com/office/drawing/2014/main" id="{58699547-0E85-F65B-602D-1995C77D81E3}"/>
              </a:ext>
            </a:extLst>
          </p:cNvPr>
          <p:cNvPicPr>
            <a:picLocks noChangeAspect="1"/>
          </p:cNvPicPr>
          <p:nvPr/>
        </p:nvPicPr>
        <p:blipFill>
          <a:blip r:embed="rId3"/>
          <a:stretch>
            <a:fillRect/>
          </a:stretch>
        </p:blipFill>
        <p:spPr>
          <a:xfrm>
            <a:off x="4067017" y="6225899"/>
            <a:ext cx="1704361" cy="850466"/>
          </a:xfrm>
          <a:prstGeom prst="rect">
            <a:avLst/>
          </a:prstGeom>
        </p:spPr>
      </p:pic>
    </p:spTree>
    <p:extLst>
      <p:ext uri="{BB962C8B-B14F-4D97-AF65-F5344CB8AC3E}">
        <p14:creationId xmlns:p14="http://schemas.microsoft.com/office/powerpoint/2010/main" val="468204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9D879-75FE-E437-A77D-F12380C3940B}"/>
              </a:ext>
            </a:extLst>
          </p:cNvPr>
          <p:cNvSpPr>
            <a:spLocks noGrp="1"/>
          </p:cNvSpPr>
          <p:nvPr>
            <p:ph type="title"/>
          </p:nvPr>
        </p:nvSpPr>
        <p:spPr/>
        <p:txBody>
          <a:bodyPr/>
          <a:lstStyle/>
          <a:p>
            <a:r>
              <a:rPr lang="en-NZ" dirty="0"/>
              <a:t>References </a:t>
            </a:r>
          </a:p>
        </p:txBody>
      </p:sp>
      <p:sp>
        <p:nvSpPr>
          <p:cNvPr id="3" name="Content Placeholder 2">
            <a:extLst>
              <a:ext uri="{FF2B5EF4-FFF2-40B4-BE49-F238E27FC236}">
                <a16:creationId xmlns:a16="http://schemas.microsoft.com/office/drawing/2014/main" id="{11ED54D2-CF45-A5D4-BB6E-5763B8B078EE}"/>
              </a:ext>
            </a:extLst>
          </p:cNvPr>
          <p:cNvSpPr>
            <a:spLocks noGrp="1"/>
          </p:cNvSpPr>
          <p:nvPr>
            <p:ph idx="1"/>
          </p:nvPr>
        </p:nvSpPr>
        <p:spPr/>
        <p:txBody>
          <a:bodyPr>
            <a:normAutofit/>
          </a:bodyPr>
          <a:lstStyle/>
          <a:p>
            <a:pPr marL="0" indent="0">
              <a:buNone/>
            </a:pPr>
            <a:r>
              <a:rPr lang="en-NZ" sz="1600" dirty="0"/>
              <a:t>Bullivant, K. (2025). </a:t>
            </a:r>
            <a:r>
              <a:rPr lang="en-NZ" sz="1600" dirty="0" err="1"/>
              <a:t>Wāhine</a:t>
            </a:r>
            <a:r>
              <a:rPr lang="en-NZ" sz="1600" dirty="0"/>
              <a:t> Māori, menopause and the Harakeke. [Unpublished Doctoral Thesis}. </a:t>
            </a:r>
            <a:r>
              <a:rPr lang="en-NZ" sz="1600" dirty="0" err="1"/>
              <a:t>Te</a:t>
            </a:r>
            <a:r>
              <a:rPr lang="en-NZ" sz="1600" dirty="0"/>
              <a:t> whare wānanga o </a:t>
            </a:r>
            <a:r>
              <a:rPr lang="en-NZ" sz="1600" dirty="0" err="1"/>
              <a:t>Awanuiārangi</a:t>
            </a:r>
            <a:r>
              <a:rPr lang="en-NZ" sz="1600" dirty="0"/>
              <a:t>  </a:t>
            </a:r>
          </a:p>
          <a:p>
            <a:pPr marL="0" indent="0">
              <a:buNone/>
            </a:pPr>
            <a:r>
              <a:rPr lang="en-NZ" sz="1600" dirty="0"/>
              <a:t>Cook, K. (2003). </a:t>
            </a:r>
            <a:r>
              <a:rPr lang="en-NZ" sz="1600" i="1" dirty="0"/>
              <a:t>Women are the first environment</a:t>
            </a:r>
            <a:r>
              <a:rPr lang="en-NZ" sz="1600" dirty="0"/>
              <a:t>. Indian Country Today. </a:t>
            </a:r>
            <a:r>
              <a:rPr lang="en-NZ" sz="1600" u="sng" dirty="0">
                <a:hlinkClick r:id="rId3"/>
              </a:rPr>
              <a:t>https://ictnews.org/archive/cook-women-are-the-first-environment</a:t>
            </a:r>
            <a:endParaRPr lang="en-NZ" sz="1600" dirty="0"/>
          </a:p>
          <a:p>
            <a:pPr marL="0" indent="0">
              <a:buNone/>
            </a:pPr>
            <a:r>
              <a:rPr lang="en-NZ" sz="1600" dirty="0"/>
              <a:t>Mikaere, A. (2013). </a:t>
            </a:r>
            <a:r>
              <a:rPr lang="en-NZ" sz="1600" i="1" dirty="0"/>
              <a:t>Colonising myths -Māori realities: He </a:t>
            </a:r>
            <a:r>
              <a:rPr lang="en-NZ" sz="1600" i="1" dirty="0" err="1"/>
              <a:t>rukuruku</a:t>
            </a:r>
            <a:r>
              <a:rPr lang="en-NZ" sz="1600" i="1" dirty="0"/>
              <a:t> </a:t>
            </a:r>
            <a:r>
              <a:rPr lang="en-NZ" sz="1600" i="1" dirty="0" err="1"/>
              <a:t>whakaaro</a:t>
            </a:r>
            <a:r>
              <a:rPr lang="en-NZ" sz="1600" i="1" dirty="0"/>
              <a:t>.</a:t>
            </a:r>
            <a:r>
              <a:rPr lang="en-NZ" sz="1600" dirty="0"/>
              <a:t> Huia Publishers</a:t>
            </a:r>
          </a:p>
          <a:p>
            <a:pPr marL="0" indent="0">
              <a:buNone/>
            </a:pPr>
            <a:endParaRPr lang="en-NZ" sz="1600" dirty="0"/>
          </a:p>
          <a:p>
            <a:pPr marL="0" indent="0">
              <a:buNone/>
            </a:pPr>
            <a:endParaRPr lang="en-NZ" dirty="0"/>
          </a:p>
          <a:p>
            <a:pPr marL="0" indent="0">
              <a:buNone/>
            </a:pPr>
            <a:endParaRPr lang="en-NZ" dirty="0"/>
          </a:p>
          <a:p>
            <a:pPr marL="0" indent="0">
              <a:buNone/>
            </a:pPr>
            <a:r>
              <a:rPr lang="en-NZ" b="1" dirty="0"/>
              <a:t>Copyright ©</a:t>
            </a:r>
          </a:p>
          <a:p>
            <a:pPr marL="0" indent="0">
              <a:lnSpc>
                <a:spcPct val="100000"/>
              </a:lnSpc>
              <a:buNone/>
            </a:pPr>
            <a:r>
              <a:rPr lang="en-NZ" sz="1400" dirty="0"/>
              <a:t>This resource is the property of Kelly Bullivant. You have permission to read and reference this  for the purpose of research, on the agreement that you comply with the provisions of the Copyright Act 1994 (New Zealand). Any reproduction of this content must have permission from the author. Copyright 2024 asserted by Kelly Bullivant in New Zealand. </a:t>
            </a:r>
          </a:p>
          <a:p>
            <a:pPr marL="0" indent="0">
              <a:lnSpc>
                <a:spcPct val="100000"/>
              </a:lnSpc>
              <a:buNone/>
            </a:pPr>
            <a:endParaRPr lang="en-NZ" sz="1400" dirty="0"/>
          </a:p>
          <a:p>
            <a:pPr marL="0" indent="0">
              <a:buNone/>
            </a:pPr>
            <a:endParaRPr lang="en-NZ" b="1" dirty="0"/>
          </a:p>
        </p:txBody>
      </p:sp>
    </p:spTree>
    <p:extLst>
      <p:ext uri="{BB962C8B-B14F-4D97-AF65-F5344CB8AC3E}">
        <p14:creationId xmlns:p14="http://schemas.microsoft.com/office/powerpoint/2010/main" val="243680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3F544C-FFE9-CDB2-879D-A40A221898F0}"/>
              </a:ext>
            </a:extLst>
          </p:cNvPr>
          <p:cNvSpPr>
            <a:spLocks noGrp="1"/>
          </p:cNvSpPr>
          <p:nvPr>
            <p:ph idx="1"/>
          </p:nvPr>
        </p:nvSpPr>
        <p:spPr>
          <a:xfrm>
            <a:off x="471488" y="276726"/>
            <a:ext cx="5915025" cy="10704542"/>
          </a:xfrm>
        </p:spPr>
        <p:txBody>
          <a:bodyPr>
            <a:normAutofit fontScale="25000" lnSpcReduction="20000"/>
          </a:bodyPr>
          <a:lstStyle/>
          <a:p>
            <a:pPr marL="0" indent="0">
              <a:buNone/>
            </a:pPr>
            <a:r>
              <a:rPr lang="en-NZ" sz="4800" dirty="0"/>
              <a:t>E </a:t>
            </a:r>
            <a:r>
              <a:rPr lang="en-NZ" sz="4800" dirty="0" err="1"/>
              <a:t>aku</a:t>
            </a:r>
            <a:r>
              <a:rPr lang="en-NZ" sz="4800" dirty="0"/>
              <a:t> </a:t>
            </a:r>
            <a:r>
              <a:rPr lang="en-NZ" sz="4800" dirty="0" err="1"/>
              <a:t>rangi</a:t>
            </a:r>
            <a:r>
              <a:rPr lang="en-NZ" sz="4800" dirty="0"/>
              <a:t> </a:t>
            </a:r>
            <a:r>
              <a:rPr lang="en-NZ" sz="4800" dirty="0" err="1"/>
              <a:t>paruhi</a:t>
            </a:r>
            <a:r>
              <a:rPr lang="en-NZ" sz="4800" dirty="0"/>
              <a:t>,</a:t>
            </a:r>
          </a:p>
          <a:p>
            <a:pPr marL="0" indent="0">
              <a:buNone/>
            </a:pPr>
            <a:r>
              <a:rPr lang="en-NZ" sz="4800" dirty="0"/>
              <a:t>E </a:t>
            </a:r>
            <a:r>
              <a:rPr lang="en-NZ" sz="4800" dirty="0" err="1"/>
              <a:t>aku</a:t>
            </a:r>
            <a:r>
              <a:rPr lang="en-NZ" sz="4800" dirty="0"/>
              <a:t> huia </a:t>
            </a:r>
            <a:r>
              <a:rPr lang="en-NZ" sz="4800" dirty="0" err="1"/>
              <a:t>kaimanawa</a:t>
            </a:r>
            <a:r>
              <a:rPr lang="en-NZ" sz="4800" dirty="0"/>
              <a:t>,</a:t>
            </a:r>
          </a:p>
          <a:p>
            <a:pPr marL="0" indent="0">
              <a:buNone/>
            </a:pPr>
            <a:r>
              <a:rPr lang="en-NZ" sz="4800" dirty="0"/>
              <a:t>E </a:t>
            </a:r>
            <a:r>
              <a:rPr lang="en-NZ" sz="4800" dirty="0" err="1"/>
              <a:t>aku</a:t>
            </a:r>
            <a:r>
              <a:rPr lang="en-NZ" sz="4800" dirty="0"/>
              <a:t> </a:t>
            </a:r>
            <a:r>
              <a:rPr lang="en-NZ" sz="4800" dirty="0" err="1"/>
              <a:t>toka</a:t>
            </a:r>
            <a:r>
              <a:rPr lang="en-NZ" sz="4800" dirty="0"/>
              <a:t> </a:t>
            </a:r>
            <a:r>
              <a:rPr lang="en-NZ" sz="4800" dirty="0" err="1"/>
              <a:t>tū</a:t>
            </a:r>
            <a:r>
              <a:rPr lang="en-NZ" sz="4800" dirty="0"/>
              <a:t> moana</a:t>
            </a:r>
          </a:p>
          <a:p>
            <a:pPr marL="0" indent="0">
              <a:buNone/>
            </a:pPr>
            <a:r>
              <a:rPr lang="en-NZ" sz="4800" dirty="0"/>
              <a:t>E kore e </a:t>
            </a:r>
            <a:r>
              <a:rPr lang="en-NZ" sz="4800" dirty="0" err="1"/>
              <a:t>ea</a:t>
            </a:r>
            <a:r>
              <a:rPr lang="en-NZ" sz="4800" dirty="0"/>
              <a:t> </a:t>
            </a:r>
            <a:r>
              <a:rPr lang="en-NZ" sz="4800" dirty="0" err="1"/>
              <a:t>i</a:t>
            </a:r>
            <a:r>
              <a:rPr lang="en-NZ" sz="4800" dirty="0"/>
              <a:t> </a:t>
            </a:r>
            <a:r>
              <a:rPr lang="en-NZ" sz="4800" dirty="0" err="1"/>
              <a:t>te</a:t>
            </a:r>
            <a:r>
              <a:rPr lang="en-NZ" sz="4800" dirty="0"/>
              <a:t> </a:t>
            </a:r>
            <a:r>
              <a:rPr lang="en-NZ" sz="4800" dirty="0" err="1"/>
              <a:t>kupu</a:t>
            </a:r>
            <a:r>
              <a:rPr lang="en-NZ" sz="4800" dirty="0"/>
              <a:t> ki </a:t>
            </a:r>
            <a:r>
              <a:rPr lang="en-NZ" sz="4800" dirty="0" err="1"/>
              <a:t>te</a:t>
            </a:r>
            <a:r>
              <a:rPr lang="en-NZ" sz="4800" dirty="0"/>
              <a:t> </a:t>
            </a:r>
            <a:r>
              <a:rPr lang="en-NZ" sz="4800" dirty="0" err="1"/>
              <a:t>whakamihi</a:t>
            </a:r>
            <a:r>
              <a:rPr lang="en-NZ" sz="4800" dirty="0"/>
              <a:t> </a:t>
            </a:r>
            <a:r>
              <a:rPr lang="en-NZ" sz="4800" dirty="0" err="1"/>
              <a:t>atu</a:t>
            </a:r>
            <a:r>
              <a:rPr lang="en-NZ" sz="4800" dirty="0"/>
              <a:t>.</a:t>
            </a:r>
          </a:p>
          <a:p>
            <a:pPr marL="0" indent="0">
              <a:buNone/>
            </a:pPr>
            <a:r>
              <a:rPr lang="en-NZ" sz="4800" i="1" dirty="0"/>
              <a:t>A beautiful day, my people who bring me warmth</a:t>
            </a:r>
            <a:endParaRPr lang="en-NZ" sz="4800" dirty="0"/>
          </a:p>
          <a:p>
            <a:pPr marL="0" indent="0">
              <a:buNone/>
            </a:pPr>
            <a:r>
              <a:rPr lang="en-NZ" sz="4800" i="1" dirty="0"/>
              <a:t>My greatest treasures</a:t>
            </a:r>
            <a:endParaRPr lang="en-NZ" sz="4800" dirty="0"/>
          </a:p>
          <a:p>
            <a:pPr marL="0" indent="0">
              <a:buNone/>
            </a:pPr>
            <a:r>
              <a:rPr lang="en-NZ" sz="4800" i="1" dirty="0"/>
              <a:t>My people that stand as rocks in ocean against the coarse tide</a:t>
            </a:r>
            <a:endParaRPr lang="en-NZ" sz="4800" dirty="0"/>
          </a:p>
          <a:p>
            <a:pPr marL="0" indent="0">
              <a:buNone/>
            </a:pPr>
            <a:r>
              <a:rPr lang="en-NZ" sz="4800" i="1" dirty="0"/>
              <a:t>There are no sufficient words to thankyou.</a:t>
            </a:r>
            <a:endParaRPr lang="en-NZ" sz="4800" dirty="0"/>
          </a:p>
          <a:p>
            <a:pPr marL="0" indent="0">
              <a:buNone/>
            </a:pPr>
            <a:r>
              <a:rPr lang="en-NZ" sz="4800" i="1" dirty="0"/>
              <a:t> </a:t>
            </a:r>
            <a:endParaRPr lang="en-NZ" sz="4800" dirty="0"/>
          </a:p>
          <a:p>
            <a:pPr marL="0" indent="0">
              <a:buNone/>
            </a:pPr>
            <a:r>
              <a:rPr lang="en-NZ" sz="4800" dirty="0"/>
              <a:t>Ko </a:t>
            </a:r>
            <a:r>
              <a:rPr lang="en-NZ" sz="4800" dirty="0" err="1"/>
              <a:t>te</a:t>
            </a:r>
            <a:r>
              <a:rPr lang="en-NZ" sz="4800" dirty="0"/>
              <a:t> </a:t>
            </a:r>
            <a:r>
              <a:rPr lang="en-NZ" sz="4800" dirty="0" err="1"/>
              <a:t>oranga</a:t>
            </a:r>
            <a:r>
              <a:rPr lang="en-NZ" sz="4800" dirty="0"/>
              <a:t> </a:t>
            </a:r>
            <a:r>
              <a:rPr lang="en-NZ" sz="4800" dirty="0" err="1"/>
              <a:t>te</a:t>
            </a:r>
            <a:r>
              <a:rPr lang="en-NZ" sz="4800" dirty="0"/>
              <a:t> </a:t>
            </a:r>
            <a:r>
              <a:rPr lang="en-NZ" sz="4800" dirty="0" err="1"/>
              <a:t>tangata</a:t>
            </a:r>
            <a:r>
              <a:rPr lang="en-NZ" sz="4800" dirty="0"/>
              <a:t>, ko </a:t>
            </a:r>
            <a:r>
              <a:rPr lang="en-NZ" sz="4800" dirty="0" err="1"/>
              <a:t>te</a:t>
            </a:r>
            <a:r>
              <a:rPr lang="en-NZ" sz="4800" dirty="0"/>
              <a:t> </a:t>
            </a:r>
            <a:r>
              <a:rPr lang="en-NZ" sz="4800" dirty="0" err="1"/>
              <a:t>oranga</a:t>
            </a:r>
            <a:r>
              <a:rPr lang="en-NZ" sz="4800" dirty="0"/>
              <a:t> </a:t>
            </a:r>
            <a:r>
              <a:rPr lang="en-NZ" sz="4800" dirty="0" err="1"/>
              <a:t>te</a:t>
            </a:r>
            <a:r>
              <a:rPr lang="en-NZ" sz="4800" dirty="0"/>
              <a:t> whenua,</a:t>
            </a:r>
          </a:p>
          <a:p>
            <a:pPr marL="0" indent="0">
              <a:buNone/>
            </a:pPr>
            <a:r>
              <a:rPr lang="en-NZ" sz="4800" dirty="0"/>
              <a:t>Ka </a:t>
            </a:r>
            <a:r>
              <a:rPr lang="en-NZ" sz="4800" dirty="0" err="1"/>
              <a:t>karapinepine</a:t>
            </a:r>
            <a:r>
              <a:rPr lang="en-NZ" sz="4800" dirty="0"/>
              <a:t> </a:t>
            </a:r>
            <a:r>
              <a:rPr lang="en-NZ" sz="4800" dirty="0" err="1"/>
              <a:t>te</a:t>
            </a:r>
            <a:r>
              <a:rPr lang="en-NZ" sz="4800" dirty="0"/>
              <a:t> </a:t>
            </a:r>
            <a:r>
              <a:rPr lang="en-NZ" sz="4800" dirty="0" err="1"/>
              <a:t>pūtoto</a:t>
            </a:r>
            <a:r>
              <a:rPr lang="en-NZ" sz="4800" dirty="0"/>
              <a:t>.</a:t>
            </a:r>
          </a:p>
          <a:p>
            <a:pPr marL="0" indent="0">
              <a:buNone/>
            </a:pPr>
            <a:r>
              <a:rPr lang="en-NZ" sz="4800" i="1" dirty="0"/>
              <a:t>Life is in the people and life is in the land</a:t>
            </a:r>
            <a:endParaRPr lang="en-NZ" sz="4800" dirty="0"/>
          </a:p>
          <a:p>
            <a:pPr marL="0" indent="0">
              <a:buNone/>
            </a:pPr>
            <a:r>
              <a:rPr lang="en-NZ" sz="4800" i="1" dirty="0"/>
              <a:t>The assembling of flesh to create woman</a:t>
            </a:r>
            <a:endParaRPr lang="en-NZ" sz="4800" dirty="0"/>
          </a:p>
          <a:p>
            <a:pPr marL="0" indent="0">
              <a:buNone/>
            </a:pPr>
            <a:r>
              <a:rPr lang="en-NZ" sz="4800" dirty="0"/>
              <a:t> </a:t>
            </a:r>
          </a:p>
          <a:p>
            <a:pPr marL="0" indent="0">
              <a:buNone/>
            </a:pPr>
            <a:r>
              <a:rPr lang="en-NZ" sz="4800" dirty="0"/>
              <a:t>He </a:t>
            </a:r>
            <a:r>
              <a:rPr lang="en-NZ" sz="4800" dirty="0" err="1"/>
              <a:t>wāhine</a:t>
            </a:r>
            <a:r>
              <a:rPr lang="en-NZ" sz="4800" dirty="0"/>
              <a:t> he whenua e </a:t>
            </a:r>
            <a:r>
              <a:rPr lang="en-NZ" sz="4800" dirty="0" err="1"/>
              <a:t>ngaro</a:t>
            </a:r>
            <a:r>
              <a:rPr lang="en-NZ" sz="4800" dirty="0"/>
              <a:t> ai </a:t>
            </a:r>
            <a:r>
              <a:rPr lang="en-NZ" sz="4800" dirty="0" err="1"/>
              <a:t>te</a:t>
            </a:r>
            <a:r>
              <a:rPr lang="en-NZ" sz="4800" dirty="0"/>
              <a:t> </a:t>
            </a:r>
            <a:r>
              <a:rPr lang="en-NZ" sz="4800" dirty="0" err="1"/>
              <a:t>tangata</a:t>
            </a:r>
            <a:r>
              <a:rPr lang="en-NZ" sz="4800" dirty="0"/>
              <a:t>.</a:t>
            </a:r>
          </a:p>
          <a:p>
            <a:pPr marL="0" indent="0">
              <a:buNone/>
            </a:pPr>
            <a:r>
              <a:rPr lang="en-NZ" sz="4800" dirty="0"/>
              <a:t>Me ko </a:t>
            </a:r>
            <a:r>
              <a:rPr lang="en-NZ" sz="4800" dirty="0" err="1"/>
              <a:t>Te</a:t>
            </a:r>
            <a:r>
              <a:rPr lang="en-NZ" sz="4800" dirty="0"/>
              <a:t> Ao </a:t>
            </a:r>
            <a:r>
              <a:rPr lang="en-NZ" sz="4800" dirty="0" err="1"/>
              <a:t>Kapurangi</a:t>
            </a:r>
            <a:endParaRPr lang="en-NZ" sz="4800" dirty="0"/>
          </a:p>
          <a:p>
            <a:pPr marL="0" indent="0">
              <a:buNone/>
            </a:pPr>
            <a:r>
              <a:rPr lang="en-NZ" sz="4800" dirty="0"/>
              <a:t>e </a:t>
            </a:r>
            <a:r>
              <a:rPr lang="en-NZ" sz="4800" dirty="0" err="1"/>
              <a:t>tū</a:t>
            </a:r>
            <a:r>
              <a:rPr lang="en-NZ" sz="4800" dirty="0"/>
              <a:t> </a:t>
            </a:r>
            <a:r>
              <a:rPr lang="en-NZ" sz="4800" dirty="0" err="1"/>
              <a:t>nei</a:t>
            </a:r>
            <a:r>
              <a:rPr lang="en-NZ" sz="4800" dirty="0"/>
              <a:t> ki </a:t>
            </a:r>
            <a:r>
              <a:rPr lang="en-NZ" sz="4800" dirty="0" err="1"/>
              <a:t>ngā</a:t>
            </a:r>
            <a:r>
              <a:rPr lang="en-NZ" sz="4800" dirty="0"/>
              <a:t> </a:t>
            </a:r>
            <a:r>
              <a:rPr lang="en-NZ" sz="4800" dirty="0" err="1"/>
              <a:t>maihi</a:t>
            </a:r>
            <a:endParaRPr lang="en-NZ" sz="4800" dirty="0"/>
          </a:p>
          <a:p>
            <a:pPr marL="0" indent="0">
              <a:buNone/>
            </a:pPr>
            <a:r>
              <a:rPr lang="en-NZ" sz="4800" i="1" dirty="0"/>
              <a:t>For woman and for land have essential roles that mankind would be lost without</a:t>
            </a:r>
            <a:r>
              <a:rPr lang="en-NZ" sz="4800" dirty="0"/>
              <a:t>.</a:t>
            </a:r>
          </a:p>
          <a:p>
            <a:pPr marL="0" indent="0">
              <a:buNone/>
            </a:pPr>
            <a:r>
              <a:rPr lang="en-NZ" sz="4800" i="1" dirty="0"/>
              <a:t>As if you were </a:t>
            </a:r>
            <a:r>
              <a:rPr lang="en-NZ" sz="4800" i="1" dirty="0" err="1"/>
              <a:t>Te</a:t>
            </a:r>
            <a:r>
              <a:rPr lang="en-NZ" sz="4800" i="1" dirty="0"/>
              <a:t> Ao </a:t>
            </a:r>
            <a:r>
              <a:rPr lang="en-NZ" sz="4800" i="1" dirty="0" err="1"/>
              <a:t>Kapurangi</a:t>
            </a:r>
            <a:endParaRPr lang="en-NZ" sz="4800" dirty="0"/>
          </a:p>
          <a:p>
            <a:pPr marL="0" indent="0">
              <a:buNone/>
            </a:pPr>
            <a:r>
              <a:rPr lang="en-NZ" sz="4800" i="1" dirty="0"/>
              <a:t>Standing on the mast of the house</a:t>
            </a:r>
            <a:endParaRPr lang="en-NZ" sz="4800" dirty="0"/>
          </a:p>
          <a:p>
            <a:pPr marL="0" indent="0">
              <a:buNone/>
            </a:pPr>
            <a:r>
              <a:rPr lang="en-NZ" sz="4800" i="1" dirty="0"/>
              <a:t> </a:t>
            </a:r>
            <a:endParaRPr lang="en-NZ" sz="4800" dirty="0"/>
          </a:p>
          <a:p>
            <a:pPr marL="0" indent="0">
              <a:buNone/>
            </a:pPr>
            <a:r>
              <a:rPr lang="en-NZ" sz="4800" dirty="0"/>
              <a:t>Me ko Papatuanuku e </a:t>
            </a:r>
            <a:r>
              <a:rPr lang="en-NZ" sz="4800" dirty="0" err="1"/>
              <a:t>takoto</a:t>
            </a:r>
            <a:r>
              <a:rPr lang="en-NZ" sz="4800" dirty="0"/>
              <a:t> </a:t>
            </a:r>
            <a:r>
              <a:rPr lang="en-NZ" sz="4800" dirty="0" err="1"/>
              <a:t>nei</a:t>
            </a:r>
            <a:endParaRPr lang="en-NZ" sz="4800" dirty="0"/>
          </a:p>
          <a:p>
            <a:pPr marL="0" indent="0">
              <a:buNone/>
            </a:pPr>
            <a:r>
              <a:rPr lang="en-NZ" sz="4800" dirty="0"/>
              <a:t>Me aro </a:t>
            </a:r>
            <a:r>
              <a:rPr lang="en-NZ" sz="4800" dirty="0" err="1"/>
              <a:t>koe</a:t>
            </a:r>
            <a:r>
              <a:rPr lang="en-NZ" sz="4800" dirty="0"/>
              <a:t> ki </a:t>
            </a:r>
            <a:r>
              <a:rPr lang="en-NZ" sz="4800" dirty="0" err="1"/>
              <a:t>te</a:t>
            </a:r>
            <a:r>
              <a:rPr lang="en-NZ" sz="4800" dirty="0"/>
              <a:t> </a:t>
            </a:r>
            <a:r>
              <a:rPr lang="en-NZ" sz="4800" dirty="0" err="1"/>
              <a:t>hā</a:t>
            </a:r>
            <a:r>
              <a:rPr lang="en-NZ" sz="4800" dirty="0"/>
              <a:t> o Hine-ahu-one</a:t>
            </a:r>
          </a:p>
          <a:p>
            <a:pPr marL="0" indent="0">
              <a:buNone/>
            </a:pPr>
            <a:r>
              <a:rPr lang="en-NZ" sz="4800" i="1" dirty="0"/>
              <a:t>As if you were earth mother laying beneath us</a:t>
            </a:r>
            <a:endParaRPr lang="en-NZ" sz="4800" dirty="0"/>
          </a:p>
          <a:p>
            <a:pPr marL="0" indent="0">
              <a:buNone/>
            </a:pPr>
            <a:r>
              <a:rPr lang="en-NZ" sz="4800" i="1" dirty="0"/>
              <a:t>Pay heed to the breath of life-women</a:t>
            </a:r>
            <a:endParaRPr lang="en-NZ" sz="4800" dirty="0"/>
          </a:p>
          <a:p>
            <a:endParaRPr lang="en-NZ" sz="4800" dirty="0"/>
          </a:p>
          <a:p>
            <a:pPr marL="0" indent="0">
              <a:buNone/>
            </a:pPr>
            <a:r>
              <a:rPr lang="en-NZ" sz="4800" dirty="0" err="1"/>
              <a:t>Te</a:t>
            </a:r>
            <a:r>
              <a:rPr lang="en-NZ" sz="4800" dirty="0"/>
              <a:t> mana o </a:t>
            </a:r>
            <a:r>
              <a:rPr lang="en-NZ" sz="4800" dirty="0" err="1"/>
              <a:t>te</a:t>
            </a:r>
            <a:r>
              <a:rPr lang="en-NZ" sz="4800" dirty="0"/>
              <a:t> </a:t>
            </a:r>
            <a:r>
              <a:rPr lang="en-NZ" sz="4800" dirty="0" err="1"/>
              <a:t>wāhine</a:t>
            </a:r>
            <a:endParaRPr lang="en-NZ" sz="4800" dirty="0"/>
          </a:p>
          <a:p>
            <a:pPr marL="0" indent="0">
              <a:buNone/>
            </a:pPr>
            <a:r>
              <a:rPr lang="en-NZ" sz="4800" dirty="0"/>
              <a:t>ki roto </a:t>
            </a:r>
            <a:r>
              <a:rPr lang="en-NZ" sz="4800" dirty="0" err="1"/>
              <a:t>kē</a:t>
            </a:r>
            <a:endParaRPr lang="en-NZ" sz="4800" dirty="0"/>
          </a:p>
          <a:p>
            <a:pPr marL="0" indent="0">
              <a:buNone/>
            </a:pPr>
            <a:r>
              <a:rPr lang="en-NZ" sz="4800" dirty="0" err="1"/>
              <a:t>kiato</a:t>
            </a:r>
            <a:r>
              <a:rPr lang="en-NZ" sz="4800" dirty="0"/>
              <a:t> </a:t>
            </a:r>
            <a:r>
              <a:rPr lang="en-NZ" sz="4800" dirty="0" err="1"/>
              <a:t>te</a:t>
            </a:r>
            <a:r>
              <a:rPr lang="en-NZ" sz="4800" dirty="0"/>
              <a:t> </a:t>
            </a:r>
            <a:r>
              <a:rPr lang="en-NZ" sz="4800" dirty="0" err="1"/>
              <a:t>kakano</a:t>
            </a:r>
            <a:endParaRPr lang="en-NZ" sz="4800" dirty="0"/>
          </a:p>
          <a:p>
            <a:pPr marL="0" indent="0">
              <a:buNone/>
            </a:pPr>
            <a:r>
              <a:rPr lang="en-NZ" sz="4800" dirty="0"/>
              <a:t>ka </a:t>
            </a:r>
            <a:r>
              <a:rPr lang="en-NZ" sz="4800" dirty="0" err="1"/>
              <a:t>wana</a:t>
            </a:r>
            <a:r>
              <a:rPr lang="en-NZ" sz="4800" dirty="0"/>
              <a:t> </a:t>
            </a:r>
            <a:r>
              <a:rPr lang="en-NZ" sz="4800" dirty="0" err="1"/>
              <a:t>te</a:t>
            </a:r>
            <a:r>
              <a:rPr lang="en-NZ" sz="4800" dirty="0"/>
              <a:t> </a:t>
            </a:r>
            <a:r>
              <a:rPr lang="en-NZ" sz="4800" dirty="0" err="1"/>
              <a:t>kakano</a:t>
            </a:r>
            <a:endParaRPr lang="en-NZ" sz="4800" dirty="0"/>
          </a:p>
          <a:p>
            <a:pPr marL="0" indent="0">
              <a:buNone/>
            </a:pPr>
            <a:r>
              <a:rPr lang="en-NZ" sz="4800" dirty="0"/>
              <a:t>ki roto ko </a:t>
            </a:r>
            <a:r>
              <a:rPr lang="en-NZ" sz="4800" dirty="0" err="1"/>
              <a:t>te</a:t>
            </a:r>
            <a:r>
              <a:rPr lang="en-NZ" sz="4800" dirty="0"/>
              <a:t> whare </a:t>
            </a:r>
            <a:r>
              <a:rPr lang="en-NZ" sz="4800" dirty="0" err="1"/>
              <a:t>tangata</a:t>
            </a:r>
            <a:endParaRPr lang="en-NZ" sz="4800" dirty="0"/>
          </a:p>
          <a:p>
            <a:pPr marL="0" indent="0">
              <a:buNone/>
            </a:pPr>
            <a:r>
              <a:rPr lang="en-NZ" sz="4800" i="1" dirty="0"/>
              <a:t>The mana of the women</a:t>
            </a:r>
            <a:endParaRPr lang="en-NZ" sz="4800" dirty="0"/>
          </a:p>
          <a:p>
            <a:r>
              <a:rPr lang="en-NZ" sz="4800" i="1" dirty="0"/>
              <a:t>Comes from the inside</a:t>
            </a:r>
            <a:endParaRPr lang="en-NZ" sz="4800" dirty="0"/>
          </a:p>
          <a:p>
            <a:pPr marL="0" indent="0">
              <a:buNone/>
            </a:pPr>
            <a:r>
              <a:rPr lang="en-NZ" sz="4800" i="1" dirty="0"/>
              <a:t>The seed is safe</a:t>
            </a:r>
            <a:endParaRPr lang="en-NZ" sz="4800" dirty="0"/>
          </a:p>
          <a:p>
            <a:pPr marL="0" indent="0">
              <a:buNone/>
            </a:pPr>
            <a:r>
              <a:rPr lang="en-NZ" sz="4800" i="1" dirty="0"/>
              <a:t>The seed comes to life</a:t>
            </a:r>
            <a:endParaRPr lang="en-NZ" sz="4800" dirty="0"/>
          </a:p>
          <a:p>
            <a:pPr marL="0" indent="0">
              <a:buNone/>
            </a:pPr>
            <a:r>
              <a:rPr lang="en-NZ" sz="4800" i="1" dirty="0"/>
              <a:t>Inside the house of humanity</a:t>
            </a:r>
            <a:endParaRPr lang="en-NZ" sz="4800" dirty="0"/>
          </a:p>
          <a:p>
            <a:pPr marL="0" indent="0">
              <a:buNone/>
            </a:pPr>
            <a:r>
              <a:rPr lang="en-NZ" sz="4800" dirty="0"/>
              <a:t> </a:t>
            </a:r>
          </a:p>
          <a:p>
            <a:pPr marL="0" indent="0">
              <a:buNone/>
            </a:pPr>
            <a:r>
              <a:rPr lang="en-NZ" sz="4800" dirty="0"/>
              <a:t>Ka </a:t>
            </a:r>
            <a:r>
              <a:rPr lang="en-NZ" sz="4800" dirty="0" err="1"/>
              <a:t>tō</a:t>
            </a:r>
            <a:r>
              <a:rPr lang="en-NZ" sz="4800" dirty="0"/>
              <a:t> </a:t>
            </a:r>
            <a:r>
              <a:rPr lang="en-NZ" sz="4800" dirty="0" err="1"/>
              <a:t>te</a:t>
            </a:r>
            <a:r>
              <a:rPr lang="en-NZ" sz="4800" dirty="0"/>
              <a:t> </a:t>
            </a:r>
            <a:r>
              <a:rPr lang="en-NZ" sz="4800" dirty="0" err="1"/>
              <a:t>rā</a:t>
            </a:r>
            <a:endParaRPr lang="en-NZ" sz="4800" dirty="0"/>
          </a:p>
          <a:p>
            <a:pPr marL="0" indent="0">
              <a:buNone/>
            </a:pPr>
            <a:r>
              <a:rPr lang="en-NZ" sz="4800" dirty="0"/>
              <a:t>Haruru </a:t>
            </a:r>
            <a:r>
              <a:rPr lang="en-NZ" sz="4800" dirty="0" err="1"/>
              <a:t>te</a:t>
            </a:r>
            <a:r>
              <a:rPr lang="en-NZ" sz="4800" dirty="0"/>
              <a:t> whenua</a:t>
            </a:r>
          </a:p>
          <a:p>
            <a:pPr marL="0" indent="0">
              <a:buNone/>
            </a:pPr>
            <a:r>
              <a:rPr lang="en-NZ" sz="4800" dirty="0" err="1"/>
              <a:t>Mā</a:t>
            </a:r>
            <a:r>
              <a:rPr lang="en-NZ" sz="4800" dirty="0"/>
              <a:t> </a:t>
            </a:r>
            <a:r>
              <a:rPr lang="en-NZ" sz="4800" dirty="0" err="1"/>
              <a:t>te</a:t>
            </a:r>
            <a:r>
              <a:rPr lang="en-NZ" sz="4800" dirty="0"/>
              <a:t> </a:t>
            </a:r>
            <a:r>
              <a:rPr lang="en-NZ" sz="4800" dirty="0" err="1"/>
              <a:t>wahine</a:t>
            </a:r>
            <a:r>
              <a:rPr lang="en-NZ" sz="4800" dirty="0"/>
              <a:t> ka ora ai </a:t>
            </a:r>
            <a:r>
              <a:rPr lang="en-NZ" sz="4800" dirty="0" err="1"/>
              <a:t>te</a:t>
            </a:r>
            <a:r>
              <a:rPr lang="en-NZ" sz="4800" dirty="0"/>
              <a:t> Iwi</a:t>
            </a:r>
          </a:p>
          <a:p>
            <a:pPr marL="0" indent="0">
              <a:buNone/>
            </a:pPr>
            <a:r>
              <a:rPr lang="en-NZ" sz="4800" i="1" dirty="0"/>
              <a:t>When the day ends</a:t>
            </a:r>
            <a:endParaRPr lang="en-NZ" sz="4800" dirty="0"/>
          </a:p>
          <a:p>
            <a:pPr marL="0" indent="0">
              <a:buNone/>
            </a:pPr>
            <a:r>
              <a:rPr lang="en-NZ" sz="4800" i="1" dirty="0"/>
              <a:t>And the land rumbles</a:t>
            </a:r>
            <a:endParaRPr lang="en-NZ" sz="4800" dirty="0"/>
          </a:p>
          <a:p>
            <a:pPr marL="0" indent="0">
              <a:buNone/>
            </a:pPr>
            <a:r>
              <a:rPr lang="en-NZ" sz="4800" i="1" dirty="0"/>
              <a:t>It is for the women that the tribe survives</a:t>
            </a:r>
            <a:endParaRPr lang="en-NZ" sz="4800" dirty="0"/>
          </a:p>
          <a:p>
            <a:endParaRPr lang="en-NZ" sz="4800" dirty="0"/>
          </a:p>
          <a:p>
            <a:pPr marL="0" indent="0">
              <a:buNone/>
            </a:pPr>
            <a:r>
              <a:rPr lang="en-NZ" sz="4800" dirty="0"/>
              <a:t>Nei </a:t>
            </a:r>
            <a:r>
              <a:rPr lang="en-NZ" sz="4800" dirty="0" err="1"/>
              <a:t>noa</a:t>
            </a:r>
            <a:r>
              <a:rPr lang="en-NZ" sz="4800" dirty="0"/>
              <a:t> </a:t>
            </a:r>
            <a:r>
              <a:rPr lang="en-NZ" sz="4800" dirty="0" err="1"/>
              <a:t>ngā</a:t>
            </a:r>
            <a:r>
              <a:rPr lang="en-NZ" sz="4800" dirty="0"/>
              <a:t> </a:t>
            </a:r>
            <a:r>
              <a:rPr lang="en-NZ" sz="4800" dirty="0" err="1"/>
              <a:t>kupu</a:t>
            </a:r>
            <a:endParaRPr lang="en-NZ" sz="4800" dirty="0"/>
          </a:p>
          <a:p>
            <a:pPr marL="0" indent="0">
              <a:buNone/>
            </a:pPr>
            <a:r>
              <a:rPr lang="en-NZ" sz="4800" dirty="0" err="1"/>
              <a:t>Whakamihi</a:t>
            </a:r>
            <a:r>
              <a:rPr lang="en-NZ" sz="4800" dirty="0"/>
              <a:t> </a:t>
            </a:r>
            <a:r>
              <a:rPr lang="en-NZ" sz="4800" dirty="0" err="1"/>
              <a:t>i</a:t>
            </a:r>
            <a:r>
              <a:rPr lang="en-NZ" sz="4800" dirty="0"/>
              <a:t> </a:t>
            </a:r>
            <a:r>
              <a:rPr lang="en-NZ" sz="4800" dirty="0" err="1"/>
              <a:t>ngā</a:t>
            </a:r>
            <a:r>
              <a:rPr lang="en-NZ" sz="4800" dirty="0"/>
              <a:t> </a:t>
            </a:r>
            <a:r>
              <a:rPr lang="en-NZ" sz="4800" dirty="0" err="1"/>
              <a:t>wāhine</a:t>
            </a:r>
            <a:endParaRPr lang="en-NZ" sz="4800" dirty="0"/>
          </a:p>
          <a:p>
            <a:pPr marL="0" indent="0">
              <a:buNone/>
            </a:pPr>
            <a:r>
              <a:rPr lang="en-NZ" sz="4800" dirty="0"/>
              <a:t>Kia </a:t>
            </a:r>
            <a:r>
              <a:rPr lang="en-NZ" sz="4800" dirty="0" err="1"/>
              <a:t>rangitira</a:t>
            </a:r>
            <a:r>
              <a:rPr lang="en-NZ" sz="4800" dirty="0"/>
              <a:t>, he taniwha </a:t>
            </a:r>
            <a:r>
              <a:rPr lang="en-NZ" sz="4800" dirty="0" err="1"/>
              <a:t>hikuroa</a:t>
            </a:r>
            <a:endParaRPr lang="en-NZ" sz="4800" dirty="0"/>
          </a:p>
          <a:p>
            <a:pPr marL="0" indent="0">
              <a:buNone/>
            </a:pPr>
            <a:r>
              <a:rPr lang="en-NZ" sz="4800" i="1" dirty="0"/>
              <a:t>These are the words</a:t>
            </a:r>
            <a:endParaRPr lang="en-NZ" sz="4800" dirty="0"/>
          </a:p>
          <a:p>
            <a:pPr marL="0" indent="0">
              <a:buNone/>
            </a:pPr>
            <a:r>
              <a:rPr lang="en-NZ" sz="4800" i="1" dirty="0"/>
              <a:t>Of thanks to women</a:t>
            </a:r>
            <a:endParaRPr lang="en-NZ" sz="4800" dirty="0"/>
          </a:p>
          <a:p>
            <a:pPr marL="0" indent="0">
              <a:buNone/>
            </a:pPr>
            <a:r>
              <a:rPr lang="en-NZ" sz="4800" i="1" dirty="0"/>
              <a:t>To make them a chief, and who are of great mana			Mia Bullivant</a:t>
            </a:r>
            <a:endParaRPr lang="en-NZ" sz="4800" dirty="0"/>
          </a:p>
          <a:p>
            <a:pPr marL="0" indent="0">
              <a:buNone/>
            </a:pPr>
            <a:endParaRPr lang="en-NZ" dirty="0"/>
          </a:p>
        </p:txBody>
      </p:sp>
    </p:spTree>
    <p:extLst>
      <p:ext uri="{BB962C8B-B14F-4D97-AF65-F5344CB8AC3E}">
        <p14:creationId xmlns:p14="http://schemas.microsoft.com/office/powerpoint/2010/main" val="4187971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47611-DD06-6ED0-E3B1-F835E742AD24}"/>
              </a:ext>
            </a:extLst>
          </p:cNvPr>
          <p:cNvSpPr>
            <a:spLocks noGrp="1"/>
          </p:cNvSpPr>
          <p:nvPr>
            <p:ph idx="1"/>
          </p:nvPr>
        </p:nvSpPr>
        <p:spPr/>
        <p:txBody>
          <a:bodyPr>
            <a:normAutofit/>
          </a:bodyPr>
          <a:lstStyle/>
          <a:p>
            <a:pPr marL="0" indent="0">
              <a:buNone/>
            </a:pPr>
            <a:endParaRPr lang="en-NZ" sz="1913" dirty="0"/>
          </a:p>
          <a:p>
            <a:pPr marL="0" indent="0">
              <a:buNone/>
            </a:pPr>
            <a:r>
              <a:rPr lang="en-NZ" sz="2000" dirty="0"/>
              <a:t>This </a:t>
            </a:r>
            <a:r>
              <a:rPr lang="en-NZ" sz="2000" dirty="0" err="1"/>
              <a:t>pukapuka</a:t>
            </a:r>
            <a:r>
              <a:rPr lang="en-NZ" sz="2000" dirty="0"/>
              <a:t> invites you to  explore  understandings and lived experiences that </a:t>
            </a:r>
            <a:r>
              <a:rPr lang="en-NZ" sz="2000" dirty="0" err="1"/>
              <a:t>wāhine</a:t>
            </a:r>
            <a:r>
              <a:rPr lang="en-NZ" sz="2000" dirty="0"/>
              <a:t> Māori have shared about menopause. </a:t>
            </a:r>
          </a:p>
          <a:p>
            <a:pPr marL="0" indent="0">
              <a:buNone/>
            </a:pPr>
            <a:r>
              <a:rPr lang="en-NZ" sz="2000" dirty="0"/>
              <a:t>I believe our ancestors have given us all we need  to  know to be able to live well today. In this way I hope that the themes in this </a:t>
            </a:r>
            <a:r>
              <a:rPr lang="en-NZ" sz="2000" dirty="0" err="1"/>
              <a:t>pukapuka</a:t>
            </a:r>
            <a:r>
              <a:rPr lang="en-NZ" sz="2000" dirty="0"/>
              <a:t> will give us a new language for talking about menopause and new understandings of what constitutes </a:t>
            </a:r>
            <a:r>
              <a:rPr lang="en-NZ" sz="2000" dirty="0" err="1"/>
              <a:t>ruahinetanga</a:t>
            </a:r>
            <a:r>
              <a:rPr lang="en-NZ" sz="2000" dirty="0"/>
              <a:t> for </a:t>
            </a:r>
            <a:r>
              <a:rPr lang="en-NZ" sz="2000" dirty="0" err="1"/>
              <a:t>wahine</a:t>
            </a:r>
            <a:r>
              <a:rPr lang="en-NZ" sz="2000" dirty="0"/>
              <a:t> Māori. </a:t>
            </a:r>
          </a:p>
          <a:p>
            <a:pPr marL="0" indent="0">
              <a:buNone/>
            </a:pPr>
            <a:r>
              <a:rPr lang="en-NZ" sz="2000" dirty="0"/>
              <a:t>Some of this korero might resonate with you, some might not, there is no one way to experience menopause. This </a:t>
            </a:r>
            <a:r>
              <a:rPr lang="en-NZ" sz="2000" dirty="0" err="1"/>
              <a:t>pukapuka</a:t>
            </a:r>
            <a:r>
              <a:rPr lang="en-NZ" sz="2000" dirty="0"/>
              <a:t> is a space for  learning, reflection, and connection—where your own </a:t>
            </a:r>
            <a:r>
              <a:rPr lang="en-NZ" sz="2000" dirty="0" err="1"/>
              <a:t>whakaaro</a:t>
            </a:r>
            <a:r>
              <a:rPr lang="en-NZ" sz="2000" dirty="0"/>
              <a:t> is welcome. </a:t>
            </a:r>
            <a:endParaRPr lang="en-NZ" sz="1913" dirty="0"/>
          </a:p>
          <a:p>
            <a:pPr marL="0" indent="0">
              <a:buNone/>
            </a:pPr>
            <a:endParaRPr lang="en-NZ" sz="1350" dirty="0"/>
          </a:p>
          <a:p>
            <a:pPr marL="0" indent="0">
              <a:buNone/>
            </a:pPr>
            <a:endParaRPr lang="en-NZ" sz="1350" dirty="0"/>
          </a:p>
          <a:p>
            <a:pPr marL="0" indent="0">
              <a:buNone/>
            </a:pPr>
            <a:br>
              <a:rPr lang="en-NZ" sz="1350" dirty="0"/>
            </a:br>
            <a:endParaRPr lang="en-NZ" sz="1350" dirty="0"/>
          </a:p>
        </p:txBody>
      </p:sp>
      <p:pic>
        <p:nvPicPr>
          <p:cNvPr id="5" name="Content Placeholder 3">
            <a:extLst>
              <a:ext uri="{FF2B5EF4-FFF2-40B4-BE49-F238E27FC236}">
                <a16:creationId xmlns:a16="http://schemas.microsoft.com/office/drawing/2014/main" id="{8095C72D-EF38-9046-F8AD-1CD6FFECA072}"/>
              </a:ext>
            </a:extLst>
          </p:cNvPr>
          <p:cNvPicPr>
            <a:picLocks noChangeAspect="1"/>
          </p:cNvPicPr>
          <p:nvPr/>
        </p:nvPicPr>
        <p:blipFill>
          <a:blip r:embed="rId3"/>
          <a:stretch>
            <a:fillRect/>
          </a:stretch>
        </p:blipFill>
        <p:spPr>
          <a:xfrm>
            <a:off x="4571984" y="8485418"/>
            <a:ext cx="1704361" cy="850466"/>
          </a:xfrm>
          <a:prstGeom prst="rect">
            <a:avLst/>
          </a:prstGeom>
        </p:spPr>
      </p:pic>
    </p:spTree>
    <p:extLst>
      <p:ext uri="{BB962C8B-B14F-4D97-AF65-F5344CB8AC3E}">
        <p14:creationId xmlns:p14="http://schemas.microsoft.com/office/powerpoint/2010/main" val="3364367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dd axxody text (1)">
            <a:extLst>
              <a:ext uri="{FF2B5EF4-FFF2-40B4-BE49-F238E27FC236}">
                <a16:creationId xmlns:a16="http://schemas.microsoft.com/office/drawing/2014/main" id="{6DD8FCEA-BE17-2ED9-293A-59717A9E892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9868" y="6907639"/>
            <a:ext cx="1800142" cy="1519394"/>
          </a:xfrm>
          <a:prstGeom prst="rect">
            <a:avLst/>
          </a:prstGeom>
          <a:noFill/>
          <a:ln>
            <a:noFill/>
          </a:ln>
        </p:spPr>
      </p:pic>
      <p:pic>
        <p:nvPicPr>
          <p:cNvPr id="3" name="Picture 2">
            <a:extLst>
              <a:ext uri="{FF2B5EF4-FFF2-40B4-BE49-F238E27FC236}">
                <a16:creationId xmlns:a16="http://schemas.microsoft.com/office/drawing/2014/main" id="{074A0670-1AD0-D548-93A0-4D4C399471C8}"/>
              </a:ext>
            </a:extLst>
          </p:cNvPr>
          <p:cNvPicPr>
            <a:picLocks noChangeAspect="1"/>
          </p:cNvPicPr>
          <p:nvPr/>
        </p:nvPicPr>
        <p:blipFill>
          <a:blip r:embed="rId4"/>
          <a:stretch>
            <a:fillRect/>
          </a:stretch>
        </p:blipFill>
        <p:spPr>
          <a:xfrm>
            <a:off x="2460116" y="8370411"/>
            <a:ext cx="1800142" cy="1668053"/>
          </a:xfrm>
          <a:prstGeom prst="rect">
            <a:avLst/>
          </a:prstGeom>
        </p:spPr>
      </p:pic>
      <p:pic>
        <p:nvPicPr>
          <p:cNvPr id="4" name="Picture 3">
            <a:extLst>
              <a:ext uri="{FF2B5EF4-FFF2-40B4-BE49-F238E27FC236}">
                <a16:creationId xmlns:a16="http://schemas.microsoft.com/office/drawing/2014/main" id="{C8E5C134-CAE5-ED42-92FB-3875D02E7659}"/>
              </a:ext>
            </a:extLst>
          </p:cNvPr>
          <p:cNvPicPr>
            <a:picLocks noChangeAspect="1"/>
          </p:cNvPicPr>
          <p:nvPr/>
        </p:nvPicPr>
        <p:blipFill>
          <a:blip r:embed="rId5"/>
          <a:stretch>
            <a:fillRect/>
          </a:stretch>
        </p:blipFill>
        <p:spPr>
          <a:xfrm>
            <a:off x="192522" y="4090798"/>
            <a:ext cx="1793270" cy="1793270"/>
          </a:xfrm>
          <a:prstGeom prst="rect">
            <a:avLst/>
          </a:prstGeom>
        </p:spPr>
      </p:pic>
      <p:pic>
        <p:nvPicPr>
          <p:cNvPr id="5" name="Picture 4">
            <a:extLst>
              <a:ext uri="{FF2B5EF4-FFF2-40B4-BE49-F238E27FC236}">
                <a16:creationId xmlns:a16="http://schemas.microsoft.com/office/drawing/2014/main" id="{543373C1-94C6-4E36-3F0A-6A74736215A9}"/>
              </a:ext>
            </a:extLst>
          </p:cNvPr>
          <p:cNvPicPr>
            <a:picLocks noChangeAspect="1"/>
          </p:cNvPicPr>
          <p:nvPr/>
        </p:nvPicPr>
        <p:blipFill>
          <a:blip r:embed="rId6"/>
          <a:stretch>
            <a:fillRect/>
          </a:stretch>
        </p:blipFill>
        <p:spPr>
          <a:xfrm>
            <a:off x="170334" y="6904991"/>
            <a:ext cx="1800141" cy="1668055"/>
          </a:xfrm>
          <a:prstGeom prst="rect">
            <a:avLst/>
          </a:prstGeom>
        </p:spPr>
      </p:pic>
      <p:pic>
        <p:nvPicPr>
          <p:cNvPr id="6" name="Picture 5">
            <a:extLst>
              <a:ext uri="{FF2B5EF4-FFF2-40B4-BE49-F238E27FC236}">
                <a16:creationId xmlns:a16="http://schemas.microsoft.com/office/drawing/2014/main" id="{138BDE84-96CA-2423-D18F-ED3A07C28A30}"/>
              </a:ext>
            </a:extLst>
          </p:cNvPr>
          <p:cNvPicPr>
            <a:picLocks noChangeAspect="1"/>
          </p:cNvPicPr>
          <p:nvPr/>
        </p:nvPicPr>
        <p:blipFill>
          <a:blip r:embed="rId7"/>
          <a:stretch>
            <a:fillRect/>
          </a:stretch>
        </p:blipFill>
        <p:spPr>
          <a:xfrm>
            <a:off x="4658581" y="3786700"/>
            <a:ext cx="1800142" cy="1722005"/>
          </a:xfrm>
          <a:prstGeom prst="rect">
            <a:avLst/>
          </a:prstGeom>
        </p:spPr>
      </p:pic>
      <p:pic>
        <p:nvPicPr>
          <p:cNvPr id="18" name="Picture 17">
            <a:extLst>
              <a:ext uri="{FF2B5EF4-FFF2-40B4-BE49-F238E27FC236}">
                <a16:creationId xmlns:a16="http://schemas.microsoft.com/office/drawing/2014/main" id="{C8CA7396-BE1F-BAA4-4BD0-855CAD007AA9}"/>
              </a:ext>
            </a:extLst>
          </p:cNvPr>
          <p:cNvPicPr>
            <a:picLocks noChangeAspect="1"/>
          </p:cNvPicPr>
          <p:nvPr/>
        </p:nvPicPr>
        <p:blipFill>
          <a:blip r:embed="rId8"/>
          <a:stretch>
            <a:fillRect/>
          </a:stretch>
        </p:blipFill>
        <p:spPr>
          <a:xfrm>
            <a:off x="2348617" y="5156092"/>
            <a:ext cx="1911641" cy="1967780"/>
          </a:xfrm>
          <a:prstGeom prst="rect">
            <a:avLst/>
          </a:prstGeom>
        </p:spPr>
      </p:pic>
      <p:cxnSp>
        <p:nvCxnSpPr>
          <p:cNvPr id="20" name="Straight Arrow Connector 19">
            <a:extLst>
              <a:ext uri="{FF2B5EF4-FFF2-40B4-BE49-F238E27FC236}">
                <a16:creationId xmlns:a16="http://schemas.microsoft.com/office/drawing/2014/main" id="{592EC1A3-2921-F713-83C3-CAC9C74DC3E4}"/>
              </a:ext>
            </a:extLst>
          </p:cNvPr>
          <p:cNvCxnSpPr>
            <a:cxnSpLocks/>
          </p:cNvCxnSpPr>
          <p:nvPr/>
        </p:nvCxnSpPr>
        <p:spPr>
          <a:xfrm>
            <a:off x="4206515" y="7115416"/>
            <a:ext cx="822580" cy="49081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DAF612F-7048-9584-57B8-DE48D4BA18D3}"/>
              </a:ext>
            </a:extLst>
          </p:cNvPr>
          <p:cNvCxnSpPr>
            <a:cxnSpLocks/>
          </p:cNvCxnSpPr>
          <p:nvPr/>
        </p:nvCxnSpPr>
        <p:spPr>
          <a:xfrm>
            <a:off x="3545164" y="7123872"/>
            <a:ext cx="0" cy="112697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769D9E74-4DD0-F19B-8961-4C0F4E6A1039}"/>
              </a:ext>
            </a:extLst>
          </p:cNvPr>
          <p:cNvCxnSpPr>
            <a:cxnSpLocks/>
          </p:cNvCxnSpPr>
          <p:nvPr/>
        </p:nvCxnSpPr>
        <p:spPr>
          <a:xfrm flipH="1">
            <a:off x="4219626" y="5814622"/>
            <a:ext cx="686334" cy="90694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F9544F7-19AE-064C-A1AA-B647FE929666}"/>
              </a:ext>
            </a:extLst>
          </p:cNvPr>
          <p:cNvCxnSpPr>
            <a:cxnSpLocks/>
          </p:cNvCxnSpPr>
          <p:nvPr/>
        </p:nvCxnSpPr>
        <p:spPr>
          <a:xfrm>
            <a:off x="1702915" y="5884067"/>
            <a:ext cx="757201" cy="83402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44DF5D1-FAE6-FD15-9B9E-70A7A7CA2CC5}"/>
              </a:ext>
            </a:extLst>
          </p:cNvPr>
          <p:cNvCxnSpPr>
            <a:cxnSpLocks/>
          </p:cNvCxnSpPr>
          <p:nvPr/>
        </p:nvCxnSpPr>
        <p:spPr>
          <a:xfrm flipV="1">
            <a:off x="1950294" y="7097985"/>
            <a:ext cx="665883" cy="39239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8363712-4F25-EB28-5EC9-D6CA37D3C210}"/>
              </a:ext>
            </a:extLst>
          </p:cNvPr>
          <p:cNvCxnSpPr>
            <a:cxnSpLocks/>
          </p:cNvCxnSpPr>
          <p:nvPr/>
        </p:nvCxnSpPr>
        <p:spPr>
          <a:xfrm>
            <a:off x="5721148" y="5884067"/>
            <a:ext cx="0" cy="46381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BA12EBC1-E396-C84D-ED8D-F6FD34A5D16C}"/>
              </a:ext>
            </a:extLst>
          </p:cNvPr>
          <p:cNvCxnSpPr>
            <a:cxnSpLocks/>
          </p:cNvCxnSpPr>
          <p:nvPr/>
        </p:nvCxnSpPr>
        <p:spPr>
          <a:xfrm>
            <a:off x="1552074" y="8759945"/>
            <a:ext cx="690384" cy="675814"/>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A8A63A8-3CE5-A80C-5B29-785C8AAFC788}"/>
              </a:ext>
            </a:extLst>
          </p:cNvPr>
          <p:cNvCxnSpPr>
            <a:cxnSpLocks/>
          </p:cNvCxnSpPr>
          <p:nvPr/>
        </p:nvCxnSpPr>
        <p:spPr>
          <a:xfrm>
            <a:off x="3270396" y="7747141"/>
            <a:ext cx="549536"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2F840A74-D618-6DD2-A442-19A3E567E3AF}"/>
              </a:ext>
            </a:extLst>
          </p:cNvPr>
          <p:cNvCxnSpPr/>
          <p:nvPr/>
        </p:nvCxnSpPr>
        <p:spPr>
          <a:xfrm>
            <a:off x="1070405" y="6109901"/>
            <a:ext cx="139013" cy="41519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469E633-D97A-4501-BBAC-85ED29BAF093}"/>
              </a:ext>
            </a:extLst>
          </p:cNvPr>
          <p:cNvSpPr txBox="1"/>
          <p:nvPr/>
        </p:nvSpPr>
        <p:spPr>
          <a:xfrm>
            <a:off x="192521" y="1443791"/>
            <a:ext cx="6247180" cy="2585323"/>
          </a:xfrm>
          <a:prstGeom prst="rect">
            <a:avLst/>
          </a:prstGeom>
          <a:noFill/>
        </p:spPr>
        <p:txBody>
          <a:bodyPr wrap="square">
            <a:spAutoFit/>
          </a:bodyPr>
          <a:lstStyle/>
          <a:p>
            <a:r>
              <a:rPr lang="en-NZ" dirty="0" err="1"/>
              <a:t>T</a:t>
            </a:r>
            <a:r>
              <a:rPr lang="en-NZ" sz="1800" kern="1200" dirty="0" err="1">
                <a:solidFill>
                  <a:schemeClr val="tx1"/>
                </a:solidFill>
                <a:effectLst/>
                <a:latin typeface="+mn-lt"/>
                <a:ea typeface="+mn-ea"/>
                <a:cs typeface="+mn-cs"/>
              </a:rPr>
              <a:t>e</a:t>
            </a:r>
            <a:r>
              <a:rPr lang="en-NZ" sz="1800" kern="1200" dirty="0">
                <a:solidFill>
                  <a:schemeClr val="tx1"/>
                </a:solidFill>
                <a:effectLst/>
                <a:latin typeface="+mn-lt"/>
                <a:ea typeface="+mn-ea"/>
                <a:cs typeface="+mn-cs"/>
              </a:rPr>
              <a:t> </a:t>
            </a:r>
            <a:r>
              <a:rPr lang="en-NZ" sz="1800" kern="1200" dirty="0" err="1">
                <a:solidFill>
                  <a:schemeClr val="tx1"/>
                </a:solidFill>
                <a:effectLst/>
                <a:latin typeface="+mn-lt"/>
                <a:ea typeface="+mn-ea"/>
                <a:cs typeface="+mn-cs"/>
              </a:rPr>
              <a:t>ao</a:t>
            </a:r>
            <a:r>
              <a:rPr lang="en-NZ" sz="1800" kern="1200" dirty="0">
                <a:solidFill>
                  <a:schemeClr val="tx1"/>
                </a:solidFill>
                <a:effectLst/>
                <a:latin typeface="+mn-lt"/>
                <a:ea typeface="+mn-ea"/>
                <a:cs typeface="+mn-cs"/>
              </a:rPr>
              <a:t> Māori </a:t>
            </a:r>
            <a:r>
              <a:rPr lang="en-NZ" dirty="0"/>
              <a:t>understandings </a:t>
            </a:r>
            <a:r>
              <a:rPr lang="en-NZ" sz="1800" kern="1200" dirty="0">
                <a:solidFill>
                  <a:schemeClr val="tx1"/>
                </a:solidFill>
                <a:effectLst/>
                <a:latin typeface="+mn-lt"/>
                <a:ea typeface="+mn-ea"/>
                <a:cs typeface="+mn-cs"/>
              </a:rPr>
              <a:t>of menopause are </a:t>
            </a:r>
            <a:r>
              <a:rPr lang="en-NZ" sz="1800" kern="1200" dirty="0" err="1">
                <a:solidFill>
                  <a:schemeClr val="tx1"/>
                </a:solidFill>
                <a:effectLst/>
                <a:latin typeface="+mn-lt"/>
                <a:ea typeface="+mn-ea"/>
                <a:cs typeface="+mn-cs"/>
              </a:rPr>
              <a:t>Pepeha</a:t>
            </a:r>
            <a:r>
              <a:rPr lang="en-NZ" sz="1800" kern="1200" dirty="0">
                <a:solidFill>
                  <a:schemeClr val="tx1"/>
                </a:solidFill>
                <a:effectLst/>
                <a:latin typeface="+mn-lt"/>
                <a:ea typeface="+mn-ea"/>
                <a:cs typeface="+mn-cs"/>
              </a:rPr>
              <a:t>, Tikanga, </a:t>
            </a:r>
            <a:r>
              <a:rPr lang="en-NZ" sz="1800" kern="1200" dirty="0" err="1">
                <a:solidFill>
                  <a:schemeClr val="tx1"/>
                </a:solidFill>
                <a:effectLst/>
                <a:latin typeface="+mn-lt"/>
                <a:ea typeface="+mn-ea"/>
                <a:cs typeface="+mn-cs"/>
              </a:rPr>
              <a:t>Māturanga</a:t>
            </a:r>
            <a:r>
              <a:rPr lang="en-NZ" sz="1800" kern="1200" dirty="0">
                <a:solidFill>
                  <a:schemeClr val="tx1"/>
                </a:solidFill>
                <a:effectLst/>
                <a:latin typeface="+mn-lt"/>
                <a:ea typeface="+mn-ea"/>
                <a:cs typeface="+mn-cs"/>
              </a:rPr>
              <a:t> and Mana </a:t>
            </a:r>
            <a:r>
              <a:rPr lang="en-NZ" sz="1800" kern="1200" dirty="0" err="1">
                <a:solidFill>
                  <a:schemeClr val="tx1"/>
                </a:solidFill>
                <a:effectLst/>
                <a:latin typeface="+mn-lt"/>
                <a:ea typeface="+mn-ea"/>
                <a:cs typeface="+mn-cs"/>
              </a:rPr>
              <a:t>wahine</a:t>
            </a:r>
            <a:r>
              <a:rPr lang="en-NZ" sz="1800" kern="1200" dirty="0">
                <a:solidFill>
                  <a:schemeClr val="tx1"/>
                </a:solidFill>
                <a:effectLst/>
                <a:latin typeface="+mn-lt"/>
                <a:ea typeface="+mn-ea"/>
                <a:cs typeface="+mn-cs"/>
              </a:rPr>
              <a:t>. These interlinked concepts make up the roots of the Harakeke.</a:t>
            </a:r>
            <a:r>
              <a:rPr lang="en-NZ" dirty="0"/>
              <a:t> Aspects of these concepts are discussed in this </a:t>
            </a:r>
            <a:r>
              <a:rPr lang="en-NZ" dirty="0" err="1"/>
              <a:t>pukapuka</a:t>
            </a:r>
            <a:r>
              <a:rPr lang="en-NZ" dirty="0"/>
              <a:t>. The idea is that the roots of the Harakeke come to  influence our conscious and lived experience of menopause.</a:t>
            </a:r>
          </a:p>
          <a:p>
            <a:endParaRPr lang="en-NZ" sz="1800" kern="1200" dirty="0">
              <a:solidFill>
                <a:schemeClr val="tx1"/>
              </a:solidFill>
              <a:effectLst/>
              <a:latin typeface="+mn-lt"/>
              <a:ea typeface="+mn-ea"/>
              <a:cs typeface="+mn-cs"/>
            </a:endParaRPr>
          </a:p>
          <a:p>
            <a:endParaRPr lang="en-NZ" dirty="0"/>
          </a:p>
          <a:p>
            <a:r>
              <a:rPr lang="en-NZ" sz="1800" kern="1200" dirty="0">
                <a:solidFill>
                  <a:schemeClr val="tx1"/>
                </a:solidFill>
                <a:effectLst/>
                <a:latin typeface="+mn-lt"/>
                <a:ea typeface="+mn-ea"/>
                <a:cs typeface="+mn-cs"/>
              </a:rPr>
              <a:t> </a:t>
            </a:r>
          </a:p>
        </p:txBody>
      </p:sp>
      <p:cxnSp>
        <p:nvCxnSpPr>
          <p:cNvPr id="14" name="Straight Arrow Connector 13">
            <a:extLst>
              <a:ext uri="{FF2B5EF4-FFF2-40B4-BE49-F238E27FC236}">
                <a16:creationId xmlns:a16="http://schemas.microsoft.com/office/drawing/2014/main" id="{12241A57-9299-0BE9-C501-A40810795136}"/>
              </a:ext>
            </a:extLst>
          </p:cNvPr>
          <p:cNvCxnSpPr>
            <a:cxnSpLocks/>
          </p:cNvCxnSpPr>
          <p:nvPr/>
        </p:nvCxnSpPr>
        <p:spPr>
          <a:xfrm flipH="1">
            <a:off x="4477916" y="8573046"/>
            <a:ext cx="828010" cy="98002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9534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6AAA5-B32E-3FEB-51E7-B5EB96EA9E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5D613B-472E-DA3B-A27B-15EB0D964337}"/>
              </a:ext>
            </a:extLst>
          </p:cNvPr>
          <p:cNvSpPr>
            <a:spLocks noGrp="1"/>
          </p:cNvSpPr>
          <p:nvPr>
            <p:ph type="title"/>
          </p:nvPr>
        </p:nvSpPr>
        <p:spPr/>
        <p:txBody>
          <a:bodyPr>
            <a:normAutofit/>
          </a:bodyPr>
          <a:lstStyle/>
          <a:p>
            <a:r>
              <a:rPr lang="mi-NZ" sz="2000" dirty="0"/>
              <a:t>Pepeha </a:t>
            </a:r>
            <a:br>
              <a:rPr lang="mi-NZ" sz="2000" dirty="0"/>
            </a:br>
            <a:r>
              <a:rPr lang="mi-NZ" sz="2000" dirty="0"/>
              <a:t>How does pepeha shape menopause ?</a:t>
            </a:r>
            <a:r>
              <a:rPr lang="mi-NZ" sz="1800" dirty="0"/>
              <a:t> </a:t>
            </a:r>
            <a:endParaRPr lang="en-NZ" sz="1800" dirty="0"/>
          </a:p>
        </p:txBody>
      </p:sp>
      <p:sp>
        <p:nvSpPr>
          <p:cNvPr id="3" name="Content Placeholder 2">
            <a:extLst>
              <a:ext uri="{FF2B5EF4-FFF2-40B4-BE49-F238E27FC236}">
                <a16:creationId xmlns:a16="http://schemas.microsoft.com/office/drawing/2014/main" id="{7D533195-7F68-EF71-D3AD-10FE99FFA997}"/>
              </a:ext>
            </a:extLst>
          </p:cNvPr>
          <p:cNvSpPr>
            <a:spLocks noGrp="1"/>
          </p:cNvSpPr>
          <p:nvPr>
            <p:ph idx="1"/>
          </p:nvPr>
        </p:nvSpPr>
        <p:spPr>
          <a:xfrm>
            <a:off x="398009" y="5039796"/>
            <a:ext cx="5915025" cy="2447628"/>
          </a:xfrm>
        </p:spPr>
        <p:txBody>
          <a:bodyPr>
            <a:normAutofit/>
          </a:bodyPr>
          <a:lstStyle/>
          <a:p>
            <a:pPr marL="0" indent="0">
              <a:buNone/>
            </a:pPr>
            <a:br>
              <a:rPr lang="en-NZ" dirty="0"/>
            </a:br>
            <a:endParaRPr lang="en-NZ" dirty="0"/>
          </a:p>
        </p:txBody>
      </p:sp>
      <p:pic>
        <p:nvPicPr>
          <p:cNvPr id="4" name="Picture 3">
            <a:extLst>
              <a:ext uri="{FF2B5EF4-FFF2-40B4-BE49-F238E27FC236}">
                <a16:creationId xmlns:a16="http://schemas.microsoft.com/office/drawing/2014/main" id="{BBD6AB3A-D783-F2BE-A9FB-9F53F4F980C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0760" y="4653009"/>
            <a:ext cx="3969521" cy="3221201"/>
          </a:xfrm>
          <a:prstGeom prst="rect">
            <a:avLst/>
          </a:prstGeom>
          <a:noFill/>
          <a:ln>
            <a:noFill/>
          </a:ln>
        </p:spPr>
      </p:pic>
    </p:spTree>
    <p:extLst>
      <p:ext uri="{BB962C8B-B14F-4D97-AF65-F5344CB8AC3E}">
        <p14:creationId xmlns:p14="http://schemas.microsoft.com/office/powerpoint/2010/main" val="2098392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754A8-B90B-8D9D-301A-8612C51D6438}"/>
              </a:ext>
            </a:extLst>
          </p:cNvPr>
          <p:cNvSpPr>
            <a:spLocks noGrp="1"/>
          </p:cNvSpPr>
          <p:nvPr>
            <p:ph type="title"/>
          </p:nvPr>
        </p:nvSpPr>
        <p:spPr/>
        <p:txBody>
          <a:bodyPr>
            <a:normAutofit/>
          </a:bodyPr>
          <a:lstStyle/>
          <a:p>
            <a:r>
              <a:rPr lang="en-NZ" sz="2000" dirty="0"/>
              <a:t>Learning in silence</a:t>
            </a:r>
          </a:p>
        </p:txBody>
      </p:sp>
      <p:sp>
        <p:nvSpPr>
          <p:cNvPr id="3" name="Content Placeholder 2">
            <a:extLst>
              <a:ext uri="{FF2B5EF4-FFF2-40B4-BE49-F238E27FC236}">
                <a16:creationId xmlns:a16="http://schemas.microsoft.com/office/drawing/2014/main" id="{C79AF40F-320F-7B03-E34E-343FF13FCB78}"/>
              </a:ext>
            </a:extLst>
          </p:cNvPr>
          <p:cNvSpPr>
            <a:spLocks noGrp="1"/>
          </p:cNvSpPr>
          <p:nvPr>
            <p:ph idx="1"/>
          </p:nvPr>
        </p:nvSpPr>
        <p:spPr/>
        <p:txBody>
          <a:bodyPr>
            <a:normAutofit/>
          </a:bodyPr>
          <a:lstStyle/>
          <a:p>
            <a:pPr marL="0" indent="0">
              <a:buNone/>
            </a:pPr>
            <a:r>
              <a:rPr lang="en-NZ" sz="1600" i="1" dirty="0"/>
              <a:t> </a:t>
            </a:r>
            <a:r>
              <a:rPr lang="en-NZ" sz="1600" i="1" dirty="0" err="1"/>
              <a:t>Ruahinetanga</a:t>
            </a:r>
            <a:r>
              <a:rPr lang="en-NZ" sz="1600" i="1" dirty="0"/>
              <a:t>:</a:t>
            </a:r>
          </a:p>
          <a:p>
            <a:pPr marL="0" indent="0">
              <a:buNone/>
            </a:pPr>
            <a:r>
              <a:rPr lang="en-NZ" sz="1600" i="1" dirty="0"/>
              <a:t>…I learned about it from friends, and I remember when I was younger, I would listen to Mum and her friends laughing about it, so from other women too </a:t>
            </a:r>
            <a:endParaRPr lang="en-NZ" sz="1600" dirty="0"/>
          </a:p>
          <a:p>
            <a:pPr marL="0" indent="0">
              <a:buNone/>
            </a:pPr>
            <a:r>
              <a:rPr lang="en-NZ" sz="1600" i="1" dirty="0"/>
              <a:t>… I went to a wananga about 10 years ago now, with this woman; I can’t remember her name. It was so empowering and liberating for me, and it made me think, ‘Why wasn’t it like this in my whanau? Why were we made to feel </a:t>
            </a:r>
            <a:r>
              <a:rPr lang="en-NZ" sz="1600" i="1" dirty="0" err="1"/>
              <a:t>paru</a:t>
            </a:r>
            <a:r>
              <a:rPr lang="en-NZ" sz="1600" i="1" dirty="0"/>
              <a:t> about periods or about our bodies? </a:t>
            </a:r>
            <a:endParaRPr lang="en-NZ" sz="1600" dirty="0"/>
          </a:p>
          <a:p>
            <a:pPr marL="0" indent="0">
              <a:buNone/>
            </a:pPr>
            <a:endParaRPr lang="en-NZ" sz="1400" dirty="0"/>
          </a:p>
          <a:p>
            <a:pPr marL="0" indent="0">
              <a:buNone/>
            </a:pPr>
            <a:r>
              <a:rPr lang="en-NZ" sz="1600" dirty="0"/>
              <a:t>He aha </a:t>
            </a:r>
            <a:r>
              <a:rPr lang="en-NZ" sz="1600" dirty="0" err="1"/>
              <a:t>tō</a:t>
            </a:r>
            <a:r>
              <a:rPr lang="en-NZ" sz="1600" dirty="0"/>
              <a:t> </a:t>
            </a:r>
            <a:r>
              <a:rPr lang="en-NZ" sz="1600" dirty="0" err="1"/>
              <a:t>whakaaro</a:t>
            </a:r>
            <a:r>
              <a:rPr lang="en-NZ" sz="1600" dirty="0"/>
              <a:t>?</a:t>
            </a:r>
          </a:p>
          <a:p>
            <a:pPr marL="0" indent="0">
              <a:buNone/>
            </a:pPr>
            <a:r>
              <a:rPr lang="en-NZ" sz="1600" dirty="0"/>
              <a:t>Notes</a:t>
            </a:r>
          </a:p>
        </p:txBody>
      </p:sp>
      <p:pic>
        <p:nvPicPr>
          <p:cNvPr id="4" name="Picture 3">
            <a:extLst>
              <a:ext uri="{FF2B5EF4-FFF2-40B4-BE49-F238E27FC236}">
                <a16:creationId xmlns:a16="http://schemas.microsoft.com/office/drawing/2014/main" id="{92C0715A-6A8C-76D3-17AB-413EC62F64DD}"/>
              </a:ext>
            </a:extLst>
          </p:cNvPr>
          <p:cNvPicPr>
            <a:picLocks noChangeAspect="1"/>
          </p:cNvPicPr>
          <p:nvPr/>
        </p:nvPicPr>
        <p:blipFill>
          <a:blip r:embed="rId3"/>
          <a:stretch>
            <a:fillRect/>
          </a:stretch>
        </p:blipFill>
        <p:spPr>
          <a:xfrm>
            <a:off x="4682896" y="5672291"/>
            <a:ext cx="1707028" cy="847417"/>
          </a:xfrm>
          <a:prstGeom prst="rect">
            <a:avLst/>
          </a:prstGeom>
        </p:spPr>
      </p:pic>
    </p:spTree>
    <p:extLst>
      <p:ext uri="{BB962C8B-B14F-4D97-AF65-F5344CB8AC3E}">
        <p14:creationId xmlns:p14="http://schemas.microsoft.com/office/powerpoint/2010/main" val="1377563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EF525-A0DD-528F-E9F9-93A39BBD7F85}"/>
              </a:ext>
            </a:extLst>
          </p:cNvPr>
          <p:cNvSpPr>
            <a:spLocks noGrp="1"/>
          </p:cNvSpPr>
          <p:nvPr>
            <p:ph type="title"/>
          </p:nvPr>
        </p:nvSpPr>
        <p:spPr/>
        <p:txBody>
          <a:bodyPr>
            <a:normAutofit/>
          </a:bodyPr>
          <a:lstStyle/>
          <a:p>
            <a:r>
              <a:rPr lang="en-NZ" sz="2000" dirty="0" err="1"/>
              <a:t>Moko</a:t>
            </a:r>
            <a:r>
              <a:rPr lang="en-NZ" sz="2000" dirty="0"/>
              <a:t> </a:t>
            </a:r>
            <a:r>
              <a:rPr lang="en-NZ" sz="2000" dirty="0" err="1"/>
              <a:t>kauae</a:t>
            </a:r>
            <a:r>
              <a:rPr lang="en-NZ" sz="2000" dirty="0"/>
              <a:t> /</a:t>
            </a:r>
            <a:r>
              <a:rPr lang="en-NZ" sz="2000" dirty="0" err="1"/>
              <a:t>Pāpatūānuku</a:t>
            </a:r>
            <a:endParaRPr lang="en-NZ" sz="2000" dirty="0"/>
          </a:p>
        </p:txBody>
      </p:sp>
      <p:sp>
        <p:nvSpPr>
          <p:cNvPr id="3" name="Content Placeholder 2">
            <a:extLst>
              <a:ext uri="{FF2B5EF4-FFF2-40B4-BE49-F238E27FC236}">
                <a16:creationId xmlns:a16="http://schemas.microsoft.com/office/drawing/2014/main" id="{18844A82-F15C-5173-5B2C-16AED6E91496}"/>
              </a:ext>
            </a:extLst>
          </p:cNvPr>
          <p:cNvSpPr>
            <a:spLocks noGrp="1"/>
          </p:cNvSpPr>
          <p:nvPr>
            <p:ph idx="1"/>
          </p:nvPr>
        </p:nvSpPr>
        <p:spPr/>
        <p:txBody>
          <a:bodyPr>
            <a:normAutofit/>
          </a:bodyPr>
          <a:lstStyle/>
          <a:p>
            <a:pPr marL="0" indent="0">
              <a:buNone/>
            </a:pPr>
            <a:r>
              <a:rPr lang="en-NZ" sz="1600" i="1" dirty="0" err="1"/>
              <a:t>Ruahinetanga</a:t>
            </a:r>
            <a:r>
              <a:rPr lang="en-NZ" sz="1600" i="1" dirty="0"/>
              <a:t> </a:t>
            </a:r>
          </a:p>
          <a:p>
            <a:pPr marL="0" indent="0">
              <a:buNone/>
            </a:pPr>
            <a:r>
              <a:rPr lang="en-NZ" sz="1600" i="1" dirty="0"/>
              <a:t>…As soon as I see a </a:t>
            </a:r>
            <a:r>
              <a:rPr lang="en-NZ" sz="1600" i="1" dirty="0" err="1"/>
              <a:t>wāhine</a:t>
            </a:r>
            <a:r>
              <a:rPr lang="en-NZ" sz="1600" i="1" dirty="0"/>
              <a:t> with a </a:t>
            </a:r>
            <a:r>
              <a:rPr lang="en-NZ" sz="1600" i="1" dirty="0" err="1"/>
              <a:t>moko</a:t>
            </a:r>
            <a:r>
              <a:rPr lang="en-NZ" sz="1600" i="1" dirty="0"/>
              <a:t> </a:t>
            </a:r>
            <a:r>
              <a:rPr lang="en-NZ" sz="1600" i="1" dirty="0" err="1"/>
              <a:t>kauae</a:t>
            </a:r>
            <a:r>
              <a:rPr lang="en-NZ" sz="1600" i="1" dirty="0"/>
              <a:t>, I instantly just think, 'Choice!' I love seeing </a:t>
            </a:r>
            <a:r>
              <a:rPr lang="en-NZ" sz="1600" i="1" dirty="0" err="1"/>
              <a:t>moko</a:t>
            </a:r>
            <a:r>
              <a:rPr lang="en-NZ" sz="1600" i="1" dirty="0"/>
              <a:t> </a:t>
            </a:r>
            <a:r>
              <a:rPr lang="en-NZ" sz="1600" i="1" dirty="0" err="1"/>
              <a:t>kauae</a:t>
            </a:r>
            <a:r>
              <a:rPr lang="en-NZ" sz="1600" i="1" dirty="0"/>
              <a:t>; it makes me feel good just to see it. I don’t have one, but just seeing it makes me feel good. I’ve never really thought about this before, but here I am now thinking that’s how powerful </a:t>
            </a:r>
            <a:r>
              <a:rPr lang="en-NZ" sz="1600" i="1" dirty="0" err="1"/>
              <a:t>moko</a:t>
            </a:r>
            <a:r>
              <a:rPr lang="en-NZ" sz="1600" i="1" dirty="0"/>
              <a:t> is; just seeing it makes me proud and happy…</a:t>
            </a:r>
            <a:endParaRPr lang="en-NZ" sz="1600" dirty="0"/>
          </a:p>
          <a:p>
            <a:pPr marL="0" indent="0">
              <a:buNone/>
            </a:pPr>
            <a:r>
              <a:rPr lang="en-NZ" sz="1600" i="1" dirty="0"/>
              <a:t> …I love seeing our young ones are claiming it, rocking it, and empowering it; however, in our generation there is still that feeling of 'Am I worthy?' But of course we are… We have whakapapa…</a:t>
            </a:r>
            <a:endParaRPr lang="en-NZ" sz="1600" dirty="0"/>
          </a:p>
          <a:p>
            <a:pPr marL="0" indent="0">
              <a:buNone/>
            </a:pPr>
            <a:r>
              <a:rPr lang="en-NZ" sz="1600" i="1" dirty="0"/>
              <a:t>…When I see, or am on, or by, my </a:t>
            </a:r>
            <a:r>
              <a:rPr lang="en-NZ" sz="1600" i="1" dirty="0" err="1"/>
              <a:t>maunga</a:t>
            </a:r>
            <a:r>
              <a:rPr lang="en-NZ" sz="1600" i="1" dirty="0"/>
              <a:t>, she gives me a sense of peace in stressful times of life. I go to her when I need some </a:t>
            </a:r>
            <a:r>
              <a:rPr lang="en-NZ" sz="1600" i="1" dirty="0" err="1"/>
              <a:t>awhi</a:t>
            </a:r>
            <a:r>
              <a:rPr lang="en-NZ" sz="1600" i="1" dirty="0"/>
              <a:t> or clarity …</a:t>
            </a:r>
          </a:p>
          <a:p>
            <a:pPr marL="0" indent="0">
              <a:buNone/>
            </a:pPr>
            <a:r>
              <a:rPr lang="en-NZ" sz="1600" dirty="0"/>
              <a:t>He aha </a:t>
            </a:r>
            <a:r>
              <a:rPr lang="en-NZ" sz="1600" dirty="0" err="1"/>
              <a:t>tō</a:t>
            </a:r>
            <a:r>
              <a:rPr lang="en-NZ" sz="1600" dirty="0"/>
              <a:t> </a:t>
            </a:r>
            <a:r>
              <a:rPr lang="en-NZ" sz="1600" dirty="0" err="1"/>
              <a:t>whakaaro</a:t>
            </a:r>
            <a:r>
              <a:rPr lang="en-NZ" sz="1600" dirty="0"/>
              <a:t>?</a:t>
            </a:r>
          </a:p>
          <a:p>
            <a:pPr marL="0" indent="0">
              <a:buNone/>
            </a:pPr>
            <a:r>
              <a:rPr lang="en-NZ" sz="1600" dirty="0"/>
              <a:t>Notes</a:t>
            </a:r>
          </a:p>
          <a:p>
            <a:endParaRPr lang="en-NZ" dirty="0"/>
          </a:p>
        </p:txBody>
      </p:sp>
      <p:pic>
        <p:nvPicPr>
          <p:cNvPr id="4" name="Content Placeholder 3">
            <a:extLst>
              <a:ext uri="{FF2B5EF4-FFF2-40B4-BE49-F238E27FC236}">
                <a16:creationId xmlns:a16="http://schemas.microsoft.com/office/drawing/2014/main" id="{5796F2FB-1C21-2B58-2E59-763A4A75EB39}"/>
              </a:ext>
            </a:extLst>
          </p:cNvPr>
          <p:cNvPicPr>
            <a:picLocks noChangeAspect="1"/>
          </p:cNvPicPr>
          <p:nvPr/>
        </p:nvPicPr>
        <p:blipFill>
          <a:blip r:embed="rId3"/>
          <a:stretch>
            <a:fillRect/>
          </a:stretch>
        </p:blipFill>
        <p:spPr>
          <a:xfrm>
            <a:off x="4571984" y="6492845"/>
            <a:ext cx="1704361" cy="850466"/>
          </a:xfrm>
          <a:prstGeom prst="rect">
            <a:avLst/>
          </a:prstGeom>
        </p:spPr>
      </p:pic>
    </p:spTree>
    <p:extLst>
      <p:ext uri="{BB962C8B-B14F-4D97-AF65-F5344CB8AC3E}">
        <p14:creationId xmlns:p14="http://schemas.microsoft.com/office/powerpoint/2010/main" val="2321886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49341-9571-9980-F708-189B74926EB7}"/>
              </a:ext>
            </a:extLst>
          </p:cNvPr>
          <p:cNvSpPr>
            <a:spLocks noGrp="1"/>
          </p:cNvSpPr>
          <p:nvPr>
            <p:ph type="title"/>
          </p:nvPr>
        </p:nvSpPr>
        <p:spPr/>
        <p:txBody>
          <a:bodyPr>
            <a:normAutofit/>
          </a:bodyPr>
          <a:lstStyle/>
          <a:p>
            <a:r>
              <a:rPr lang="en-NZ" sz="2000" dirty="0" err="1"/>
              <a:t>Papatūānuku</a:t>
            </a:r>
            <a:endParaRPr lang="en-NZ" sz="2000" dirty="0"/>
          </a:p>
        </p:txBody>
      </p:sp>
      <p:sp>
        <p:nvSpPr>
          <p:cNvPr id="3" name="Content Placeholder 2">
            <a:extLst>
              <a:ext uri="{FF2B5EF4-FFF2-40B4-BE49-F238E27FC236}">
                <a16:creationId xmlns:a16="http://schemas.microsoft.com/office/drawing/2014/main" id="{07991609-9415-2F85-05F8-1E45A71C63B2}"/>
              </a:ext>
            </a:extLst>
          </p:cNvPr>
          <p:cNvSpPr>
            <a:spLocks noGrp="1"/>
          </p:cNvSpPr>
          <p:nvPr>
            <p:ph idx="1"/>
          </p:nvPr>
        </p:nvSpPr>
        <p:spPr>
          <a:xfrm>
            <a:off x="218825" y="3085881"/>
            <a:ext cx="5915025" cy="7735712"/>
          </a:xfrm>
        </p:spPr>
        <p:txBody>
          <a:bodyPr/>
          <a:lstStyle/>
          <a:p>
            <a:pPr marL="0" indent="0">
              <a:buNone/>
            </a:pPr>
            <a:endParaRPr lang="en-NZ" b="1" dirty="0"/>
          </a:p>
          <a:p>
            <a:pPr marL="0" indent="0">
              <a:buNone/>
            </a:pPr>
            <a:r>
              <a:rPr lang="en-NZ" sz="1600" dirty="0"/>
              <a:t>“I doubt many of us would consider it too great a stretch of the imagination to describe the present-day desecration of </a:t>
            </a:r>
            <a:r>
              <a:rPr lang="en-NZ" sz="1600" dirty="0" err="1"/>
              <a:t>Papatūānuku</a:t>
            </a:r>
            <a:r>
              <a:rPr lang="en-NZ" sz="1600" dirty="0"/>
              <a:t> as an extreme form of sexual violence. In reality, the rape of </a:t>
            </a:r>
            <a:r>
              <a:rPr lang="en-NZ" sz="1600" dirty="0" err="1"/>
              <a:t>Papatūānuku</a:t>
            </a:r>
            <a:r>
              <a:rPr lang="en-NZ" sz="1600" dirty="0"/>
              <a:t> is almost inevitable in light of the fact that Pākehā land tenure, positions her as neither an Atua nor ancestress, but rather as the property of men.” ( Ani Mikaere, 2013, p.92)</a:t>
            </a:r>
          </a:p>
          <a:p>
            <a:pPr marL="0" indent="0">
              <a:buNone/>
            </a:pPr>
            <a:endParaRPr lang="en-NZ" sz="1600" dirty="0"/>
          </a:p>
          <a:p>
            <a:pPr marL="0" indent="0">
              <a:buNone/>
            </a:pPr>
            <a:endParaRPr lang="en-NZ" sz="1600" dirty="0"/>
          </a:p>
          <a:p>
            <a:pPr marL="0" indent="0">
              <a:buNone/>
            </a:pPr>
            <a:r>
              <a:rPr lang="en-NZ" sz="1600" dirty="0"/>
              <a:t>“Women are the first environment. We are privileged to be the doorway to life. At the breast of women, the generations are nourished and sustained. From the bodies of women flow the relationship of those generations both to society and to the natural world. In this way is the earth our mother, the old people said. In this way, we as women are earth.” (Cook, 2003, p. 2).</a:t>
            </a:r>
          </a:p>
          <a:p>
            <a:pPr marL="0" indent="0">
              <a:buNone/>
            </a:pPr>
            <a:br>
              <a:rPr lang="en-NZ" sz="1600" dirty="0"/>
            </a:br>
            <a:endParaRPr lang="en-NZ" sz="1600" dirty="0"/>
          </a:p>
          <a:p>
            <a:pPr marL="0" indent="0">
              <a:buNone/>
            </a:pPr>
            <a:endParaRPr lang="en-NZ" sz="1600" dirty="0"/>
          </a:p>
          <a:p>
            <a:endParaRPr lang="en-NZ" dirty="0"/>
          </a:p>
        </p:txBody>
      </p:sp>
      <p:pic>
        <p:nvPicPr>
          <p:cNvPr id="4" name="Content Placeholder 3">
            <a:extLst>
              <a:ext uri="{FF2B5EF4-FFF2-40B4-BE49-F238E27FC236}">
                <a16:creationId xmlns:a16="http://schemas.microsoft.com/office/drawing/2014/main" id="{C97F6F59-3931-1B99-C8C5-C38D4640B632}"/>
              </a:ext>
            </a:extLst>
          </p:cNvPr>
          <p:cNvPicPr>
            <a:picLocks noChangeAspect="1"/>
          </p:cNvPicPr>
          <p:nvPr/>
        </p:nvPicPr>
        <p:blipFill>
          <a:blip r:embed="rId3"/>
          <a:stretch>
            <a:fillRect/>
          </a:stretch>
        </p:blipFill>
        <p:spPr>
          <a:xfrm>
            <a:off x="2324156" y="8499066"/>
            <a:ext cx="1704361" cy="850466"/>
          </a:xfrm>
          <a:prstGeom prst="rect">
            <a:avLst/>
          </a:prstGeom>
        </p:spPr>
      </p:pic>
    </p:spTree>
    <p:extLst>
      <p:ext uri="{BB962C8B-B14F-4D97-AF65-F5344CB8AC3E}">
        <p14:creationId xmlns:p14="http://schemas.microsoft.com/office/powerpoint/2010/main" val="36751382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10416</TotalTime>
  <Words>3008</Words>
  <Application>Microsoft Office PowerPoint</Application>
  <PresentationFormat>Widescreen</PresentationFormat>
  <Paragraphs>200</Paragraphs>
  <Slides>22</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Aptos</vt:lpstr>
      <vt:lpstr>Aptos Display</vt:lpstr>
      <vt:lpstr>Arial</vt:lpstr>
      <vt:lpstr>Office Theme</vt:lpstr>
      <vt:lpstr>Ruahinetanga</vt:lpstr>
      <vt:lpstr>Ko wai au </vt:lpstr>
      <vt:lpstr>PowerPoint Presentation</vt:lpstr>
      <vt:lpstr>PowerPoint Presentation</vt:lpstr>
      <vt:lpstr>PowerPoint Presentation</vt:lpstr>
      <vt:lpstr>Pepeha  How does pepeha shape menopause ? </vt:lpstr>
      <vt:lpstr>Learning in silence</vt:lpstr>
      <vt:lpstr>Moko kauae /Pāpatūānuku</vt:lpstr>
      <vt:lpstr>Papatūānuku</vt:lpstr>
      <vt:lpstr>Mātauranga  How can mātauranga shape  menopause ?</vt:lpstr>
      <vt:lpstr>Mātauranga- te reo</vt:lpstr>
      <vt:lpstr>Mātauranga – Pūrākau</vt:lpstr>
      <vt:lpstr>Tikanga  How does tikanga shape menopause ?</vt:lpstr>
      <vt:lpstr>Tikanga- Ceremonial spaces</vt:lpstr>
      <vt:lpstr>Ceremonial practices </vt:lpstr>
      <vt:lpstr>Indigenous women</vt:lpstr>
      <vt:lpstr>Mana wahine -Ruahine me Mahi What is menopause and work like?</vt:lpstr>
      <vt:lpstr>Menopause and mahi</vt:lpstr>
      <vt:lpstr>Mana wahine- Hauora taha Tinana Menopause and  Hauora tinana...</vt:lpstr>
      <vt:lpstr>Menopause and Hauora-Healthcare</vt:lpstr>
      <vt:lpstr>Mana wahine and Tinana</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Kelly Bullivant</dc:creator>
  <cp:lastModifiedBy>Kelly Bullivant</cp:lastModifiedBy>
  <cp:revision>14</cp:revision>
  <cp:lastPrinted>2026-03-17T18:39:00Z</cp:lastPrinted>
  <dcterms:created xsi:type="dcterms:W3CDTF">2026-03-17T18:21:53Z</dcterms:created>
  <dcterms:modified xsi:type="dcterms:W3CDTF">2026-07-28T21:02:28Z</dcterms:modified>
</cp:coreProperties>
</file>